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89"/>
  </p:notesMasterIdLst>
  <p:sldIdLst>
    <p:sldId id="256" r:id="rId2"/>
    <p:sldId id="257" r:id="rId3"/>
    <p:sldId id="258" r:id="rId4"/>
    <p:sldId id="259" r:id="rId5"/>
    <p:sldId id="260" r:id="rId6"/>
    <p:sldId id="261" r:id="rId7"/>
    <p:sldId id="263" r:id="rId8"/>
    <p:sldId id="328" r:id="rId9"/>
    <p:sldId id="327" r:id="rId10"/>
    <p:sldId id="262" r:id="rId11"/>
    <p:sldId id="330" r:id="rId12"/>
    <p:sldId id="331" r:id="rId13"/>
    <p:sldId id="332" r:id="rId14"/>
    <p:sldId id="333" r:id="rId15"/>
    <p:sldId id="334" r:id="rId16"/>
    <p:sldId id="335"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29"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36" r:id="rId81"/>
    <p:sldId id="337" r:id="rId82"/>
    <p:sldId id="338" r:id="rId83"/>
    <p:sldId id="339" r:id="rId84"/>
    <p:sldId id="340" r:id="rId85"/>
    <p:sldId id="341" r:id="rId86"/>
    <p:sldId id="342" r:id="rId87"/>
    <p:sldId id="326" r:id="rId88"/>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91"/>
    <p:restoredTop sz="81599"/>
  </p:normalViewPr>
  <p:slideViewPr>
    <p:cSldViewPr snapToGrid="0" snapToObjects="1">
      <p:cViewPr>
        <p:scale>
          <a:sx n="118" d="100"/>
          <a:sy n="118" d="100"/>
        </p:scale>
        <p:origin x="3288" y="512"/>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初めまして、説明員を担当させて頂きます、安齋と申します。</a:t>
            </a:r>
            <a:endParaRPr lang="en-US" altLang="ja-JP" sz="1000" dirty="0" smtClean="0"/>
          </a:p>
          <a:p>
            <a:pPr>
              <a:buSzPct val="25000"/>
            </a:pPr>
            <a:r>
              <a:rPr lang="ja-JP" altLang="en-US" sz="1000" dirty="0" smtClean="0"/>
              <a:t>普段は、</a:t>
            </a:r>
            <a:r>
              <a:rPr lang="en-US" altLang="ja-JP" sz="1000" dirty="0" smtClean="0"/>
              <a:t>NAO</a:t>
            </a:r>
            <a:r>
              <a:rPr lang="ja-JP" altLang="en-US" sz="1000" dirty="0" smtClean="0"/>
              <a:t>や</a:t>
            </a:r>
            <a:r>
              <a:rPr lang="en-US" altLang="ja-JP" sz="1000" dirty="0" smtClean="0"/>
              <a:t>Pepper</a:t>
            </a:r>
            <a:r>
              <a:rPr lang="ja-JP" altLang="en-US" sz="1000" dirty="0" smtClean="0"/>
              <a:t>、</a:t>
            </a:r>
            <a:r>
              <a:rPr lang="en-US" altLang="ja-JP" sz="1000" dirty="0" smtClean="0"/>
              <a:t>Tapia</a:t>
            </a:r>
            <a:r>
              <a:rPr lang="ja-JP" altLang="en-US" sz="1000" dirty="0" smtClean="0"/>
              <a:t>などのコミュニケーションロボットのアプリケーション開発をしております。</a:t>
            </a:r>
            <a:endParaRPr lang="en-US" altLang="ja-JP" sz="1000" dirty="0" smtClean="0"/>
          </a:p>
          <a:p>
            <a:pPr>
              <a:buSzPct val="25000"/>
            </a:pPr>
            <a:r>
              <a:rPr lang="en-US" altLang="ja-JP" sz="1000" dirty="0" smtClean="0"/>
              <a:t/>
            </a:r>
            <a:br>
              <a:rPr lang="en-US" altLang="ja-JP" sz="1000" dirty="0" smtClean="0"/>
            </a:br>
            <a:r>
              <a:rPr lang="ja-JP" altLang="en-US" sz="1000" dirty="0" smtClean="0"/>
              <a:t>はじめに、ご了承して頂きたい事があります。</a:t>
            </a:r>
            <a:r>
              <a:rPr lang="en-US" altLang="ja-JP" sz="1000" dirty="0" smtClean="0"/>
              <a:t/>
            </a:r>
            <a:br>
              <a:rPr lang="en-US" altLang="ja-JP" sz="1000" dirty="0" smtClean="0"/>
            </a:br>
            <a:r>
              <a:rPr lang="ja-JP" altLang="en-US" sz="1000" dirty="0" smtClean="0"/>
              <a:t>まず、パワーポイントとにらめっこ状態になってしまう事。</a:t>
            </a:r>
            <a:r>
              <a:rPr lang="en-US" altLang="ja-JP" sz="1000" dirty="0" smtClean="0"/>
              <a:t/>
            </a:r>
            <a:br>
              <a:rPr lang="en-US" altLang="ja-JP" sz="1000" dirty="0" smtClean="0"/>
            </a:br>
            <a:r>
              <a:rPr lang="ja-JP" altLang="en-US" sz="1000" dirty="0" smtClean="0"/>
              <a:t>　本来は皆さんの表情を見ながら進行していくのがベストなのかもしれませんが、</a:t>
            </a:r>
            <a:r>
              <a:rPr lang="en-US" altLang="ja-JP" sz="1000" dirty="0" smtClean="0"/>
              <a:t/>
            </a:r>
            <a:br>
              <a:rPr lang="en-US" altLang="ja-JP" sz="1000" dirty="0" smtClean="0"/>
            </a:br>
            <a:r>
              <a:rPr lang="ja-JP" altLang="en-US" sz="1000" dirty="0" smtClean="0"/>
              <a:t>説明に漏れがないようにしっかり確認しながら進行させて頂きます。</a:t>
            </a:r>
            <a:r>
              <a:rPr lang="en-US" altLang="ja-JP" sz="1000" dirty="0" smtClean="0"/>
              <a:t/>
            </a:r>
            <a:br>
              <a:rPr lang="en-US" altLang="ja-JP" sz="1000" dirty="0" smtClean="0"/>
            </a:br>
            <a:r>
              <a:rPr lang="ja-JP" altLang="en-US" sz="1000" dirty="0" smtClean="0"/>
              <a:t>ご了承ください。</a:t>
            </a:r>
            <a:endParaRPr lang="en-US" altLang="ja-JP" sz="1000" dirty="0" smtClean="0"/>
          </a:p>
          <a:p>
            <a:pPr>
              <a:buSzPct val="25000"/>
            </a:pPr>
            <a:endParaRPr lang="en-US" altLang="ja-JP" sz="1000" dirty="0" smtClean="0"/>
          </a:p>
          <a:p>
            <a:pPr>
              <a:buSzPct val="25000"/>
            </a:pPr>
            <a:r>
              <a:rPr lang="ja-JP" altLang="en-US" sz="1000" dirty="0" smtClean="0"/>
              <a:t>　次に、コレグラフと</a:t>
            </a:r>
            <a:r>
              <a:rPr lang="en-US" altLang="ja-JP" sz="1000" dirty="0" smtClean="0"/>
              <a:t>NAO</a:t>
            </a:r>
            <a:r>
              <a:rPr lang="ja-JP" altLang="en-US" sz="1000" dirty="0" smtClean="0"/>
              <a:t>に関しては、自信を持って「詳しい」と言えますが、</a:t>
            </a:r>
            <a:r>
              <a:rPr lang="en-US" altLang="ja-JP" sz="1000" dirty="0" smtClean="0"/>
              <a:t/>
            </a:r>
            <a:br>
              <a:rPr lang="en-US" altLang="ja-JP" sz="1000" dirty="0" smtClean="0"/>
            </a:br>
            <a:r>
              <a:rPr lang="ja-JP" altLang="en-US" sz="1000" dirty="0" smtClean="0"/>
              <a:t>他の</a:t>
            </a:r>
            <a:r>
              <a:rPr lang="en-US" altLang="ja-JP" sz="1000" dirty="0" smtClean="0"/>
              <a:t>IT</a:t>
            </a:r>
            <a:r>
              <a:rPr lang="ja-JP" altLang="en-US" sz="1000" dirty="0" smtClean="0"/>
              <a:t>の知識に関しては、恐らく皆様の方が詳しいかと思います。</a:t>
            </a:r>
            <a:r>
              <a:rPr lang="en-US" altLang="ja-JP" sz="1000" dirty="0" smtClean="0"/>
              <a:t/>
            </a:r>
            <a:br>
              <a:rPr lang="en-US" altLang="ja-JP" sz="1000" dirty="0" smtClean="0"/>
            </a:br>
            <a:r>
              <a:rPr lang="ja-JP" altLang="en-US" sz="1000" dirty="0" smtClean="0"/>
              <a:t>間違った例えがあった際にはご指摘ください。他の例を考えます。</a:t>
            </a:r>
            <a:r>
              <a:rPr lang="en-US" altLang="ja-JP" sz="1000" dirty="0" smtClean="0"/>
              <a:t/>
            </a:r>
            <a:br>
              <a:rPr lang="en-US" altLang="ja-JP" sz="1000" dirty="0" smtClean="0"/>
            </a:br>
            <a:endParaRPr lang="en-US" altLang="ja-JP" sz="1000" dirty="0" smtClean="0"/>
          </a:p>
          <a:p>
            <a:pPr>
              <a:buSzPct val="25000"/>
            </a:pPr>
            <a:r>
              <a:rPr lang="ja-JP" altLang="en-US" sz="1000" dirty="0" smtClean="0"/>
              <a:t>　そして最後に、進行が少し駆け足になることです。</a:t>
            </a:r>
            <a:endParaRPr lang="en-US" altLang="ja-JP" sz="1000" dirty="0" smtClean="0"/>
          </a:p>
          <a:p>
            <a:pPr>
              <a:buSzPct val="25000"/>
            </a:pPr>
            <a:r>
              <a:rPr lang="ja-JP" altLang="en-US" sz="1000" dirty="0" smtClean="0"/>
              <a:t>丁寧にご説明するように心がけますが、</a:t>
            </a:r>
            <a:r>
              <a:rPr lang="en-US" altLang="ja-JP" sz="1000" dirty="0" smtClean="0"/>
              <a:t/>
            </a:r>
            <a:br>
              <a:rPr lang="en-US" altLang="ja-JP" sz="1000" dirty="0" smtClean="0"/>
            </a:br>
            <a:r>
              <a:rPr lang="ja-JP" altLang="en-US" sz="1000" dirty="0" smtClean="0"/>
              <a:t>時間に限りがあるため、時間配分の方法として</a:t>
            </a:r>
            <a:r>
              <a:rPr lang="en-US" altLang="ja-JP" sz="1000" dirty="0" smtClean="0"/>
              <a:t/>
            </a:r>
            <a:br>
              <a:rPr lang="en-US" altLang="ja-JP" sz="1000" dirty="0" smtClean="0"/>
            </a:br>
            <a:r>
              <a:rPr lang="ja-JP" altLang="en-US" sz="1000" dirty="0" smtClean="0"/>
              <a:t>一通り説明した後、皆さんがわかりづらかった所、もっと知りたい所をお伺いして</a:t>
            </a:r>
            <a:r>
              <a:rPr lang="en-US" altLang="ja-JP" sz="1000" dirty="0" smtClean="0"/>
              <a:t/>
            </a:r>
            <a:br>
              <a:rPr lang="en-US" altLang="ja-JP" sz="1000" dirty="0" smtClean="0"/>
            </a:br>
            <a:r>
              <a:rPr lang="ja-JP" altLang="en-US" sz="1000" dirty="0" smtClean="0"/>
              <a:t>それについて詳しく説明する時間に一番使いたいと思っております。</a:t>
            </a:r>
            <a:endParaRPr lang="en-US" altLang="ja-JP" sz="1000" dirty="0" smtClean="0"/>
          </a:p>
          <a:p>
            <a:pPr>
              <a:buSzPct val="25000"/>
            </a:pPr>
            <a:r>
              <a:rPr lang="ja-JP" altLang="en-US" sz="1000" dirty="0" smtClean="0"/>
              <a:t>ご了承ください。</a:t>
            </a:r>
            <a:r>
              <a:rPr lang="en-US" altLang="ja-JP" sz="1000" dirty="0" smtClean="0"/>
              <a:t/>
            </a:r>
            <a:br>
              <a:rPr lang="en-US" altLang="ja-JP" sz="1000" dirty="0" smtClean="0"/>
            </a:br>
            <a:r>
              <a:rPr lang="ja-JP" altLang="en-US" sz="1000" dirty="0" smtClean="0"/>
              <a:t>もちろん、重要な項目についてはじっくり説明致します。</a:t>
            </a:r>
            <a:endParaRPr lang="en-US" altLang="ja-JP" sz="1000" dirty="0" smtClean="0"/>
          </a:p>
          <a:p>
            <a:pPr>
              <a:buSzPct val="25000"/>
            </a:pPr>
            <a:r>
              <a:rPr lang="en-US" altLang="ja-JP" sz="1000" dirty="0" smtClean="0"/>
              <a:t/>
            </a:r>
            <a:br>
              <a:rPr lang="en-US" altLang="ja-JP" sz="1000" dirty="0" smtClean="0"/>
            </a:br>
            <a:r>
              <a:rPr lang="ja-JP" altLang="en-US" sz="1000" dirty="0" smtClean="0"/>
              <a:t>不束者ではありますが、本日は</a:t>
            </a:r>
            <a:r>
              <a:rPr lang="en-US" altLang="ja-JP" sz="1000" dirty="0" smtClean="0"/>
              <a:t>1</a:t>
            </a:r>
            <a:r>
              <a:rPr lang="ja-JP" altLang="en-US" sz="1000" dirty="0" smtClean="0"/>
              <a:t>日、宜しくお願い致します。</a:t>
            </a:r>
            <a:endParaRPr sz="1000" dirty="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NAO</a:t>
            </a:r>
            <a:r>
              <a:rPr lang="ja-JP" altLang="en-US" sz="1000" dirty="0" smtClean="0"/>
              <a:t>の電源を入れて、立ち上がったのを確認したら</a:t>
            </a:r>
            <a:r>
              <a:rPr lang="en-US" altLang="ja-JP" sz="1000" dirty="0" smtClean="0"/>
              <a:t/>
            </a:r>
            <a:br>
              <a:rPr lang="en-US" altLang="ja-JP" sz="1000" dirty="0" smtClean="0"/>
            </a:br>
            <a:r>
              <a:rPr lang="ja-JP" altLang="en-US" sz="1000" dirty="0" smtClean="0"/>
              <a:t>コレグラフを起動して、</a:t>
            </a:r>
            <a:r>
              <a:rPr lang="en-US" altLang="ja-JP" sz="1000" dirty="0" smtClean="0"/>
              <a:t>[</a:t>
            </a:r>
            <a:r>
              <a:rPr lang="ja-JP" altLang="en-US" sz="1000" dirty="0" smtClean="0"/>
              <a:t>接続</a:t>
            </a:r>
            <a:r>
              <a:rPr lang="en-US" altLang="ja-JP" sz="1000" dirty="0" smtClean="0"/>
              <a:t>]</a:t>
            </a:r>
            <a:r>
              <a:rPr lang="ja-JP" altLang="en-US" sz="1000" dirty="0" smtClean="0"/>
              <a:t>ボタンを押して、接続したい</a:t>
            </a:r>
            <a:r>
              <a:rPr lang="en-US" altLang="ja-JP" sz="1000" dirty="0" smtClean="0"/>
              <a:t>NAO</a:t>
            </a:r>
            <a:r>
              <a:rPr lang="ja-JP" altLang="en-US" sz="1000" dirty="0" smtClean="0"/>
              <a:t>をダブルクリックしてください。</a:t>
            </a:r>
            <a:r>
              <a:rPr lang="en-US" altLang="ja-JP" sz="1000" dirty="0" smtClean="0"/>
              <a:t/>
            </a:r>
            <a:br>
              <a:rPr lang="en-US" altLang="ja-JP" sz="1000" dirty="0" smtClean="0"/>
            </a:br>
            <a:endParaRPr lang="en-US" altLang="ja-JP" sz="1000" dirty="0" smtClean="0"/>
          </a:p>
          <a:p>
            <a:pPr>
              <a:buSzPct val="25000"/>
            </a:pPr>
            <a:r>
              <a:rPr lang="ja-JP" altLang="en-US" sz="1000" dirty="0" smtClean="0"/>
              <a:t>接続したい</a:t>
            </a:r>
            <a:r>
              <a:rPr lang="en-US" altLang="ja-JP" sz="1000" dirty="0" smtClean="0"/>
              <a:t>NAO</a:t>
            </a:r>
            <a:r>
              <a:rPr lang="ja-JP" altLang="en-US" sz="1000" dirty="0" smtClean="0"/>
              <a:t>が表示されない場合は</a:t>
            </a:r>
            <a:r>
              <a:rPr lang="en-US" altLang="ja-JP" sz="1000" dirty="0" smtClean="0"/>
              <a:t>LAN</a:t>
            </a:r>
            <a:r>
              <a:rPr lang="ja-JP" altLang="en-US" sz="1000" dirty="0" smtClean="0"/>
              <a:t>ケーブルが正しく接続されているか、</a:t>
            </a:r>
            <a:r>
              <a:rPr lang="en-US" altLang="ja-JP" sz="1000" dirty="0" smtClean="0"/>
              <a:t/>
            </a:r>
            <a:br>
              <a:rPr lang="en-US" altLang="ja-JP" sz="1000" dirty="0" smtClean="0"/>
            </a:br>
            <a:r>
              <a:rPr lang="en-US" altLang="ja-JP" sz="1000" dirty="0" smtClean="0"/>
              <a:t>NAO</a:t>
            </a:r>
            <a:r>
              <a:rPr lang="ja-JP" altLang="en-US" sz="1000" dirty="0" smtClean="0"/>
              <a:t>が任意の</a:t>
            </a:r>
            <a:r>
              <a:rPr lang="en-US" altLang="ja-JP" sz="1000" dirty="0" err="1" smtClean="0"/>
              <a:t>Wifi</a:t>
            </a:r>
            <a:r>
              <a:rPr lang="ja-JP" altLang="en-US" sz="1000" dirty="0" smtClean="0"/>
              <a:t>に接続されているかどうか確認して、</a:t>
            </a:r>
            <a:r>
              <a:rPr lang="en-US" altLang="ja-JP" sz="1000" dirty="0" smtClean="0"/>
              <a:t/>
            </a:r>
            <a:br>
              <a:rPr lang="en-US" altLang="ja-JP" sz="1000" dirty="0" smtClean="0"/>
            </a:br>
            <a:r>
              <a:rPr lang="ja-JP" altLang="en-US" sz="1000" dirty="0" smtClean="0"/>
              <a:t>右側にある固定</a:t>
            </a:r>
            <a:r>
              <a:rPr lang="en-US" altLang="ja-JP" sz="1000" dirty="0" smtClean="0"/>
              <a:t>IP,</a:t>
            </a:r>
            <a:r>
              <a:rPr lang="ja-JP" altLang="en-US" sz="1000" dirty="0" smtClean="0"/>
              <a:t>ホスト名入力欄に</a:t>
            </a:r>
            <a:endParaRPr lang="en-US" altLang="ja-JP" sz="1000" dirty="0" smtClean="0"/>
          </a:p>
          <a:p>
            <a:pPr>
              <a:buSzPct val="25000"/>
            </a:pPr>
            <a:r>
              <a:rPr lang="en-US" altLang="ja-JP" sz="1000" dirty="0" smtClean="0"/>
              <a:t>IP</a:t>
            </a:r>
            <a:r>
              <a:rPr lang="ja-JP" altLang="en-US" sz="1000" dirty="0" smtClean="0"/>
              <a:t>あるいはホスト名</a:t>
            </a:r>
            <a:r>
              <a:rPr lang="en-US" altLang="ja-JP" sz="1000" dirty="0" smtClean="0"/>
              <a:t>(***.local)</a:t>
            </a:r>
            <a:r>
              <a:rPr lang="ja-JP" altLang="en-US" sz="1000" dirty="0" smtClean="0"/>
              <a:t>を入力して</a:t>
            </a:r>
            <a:r>
              <a:rPr lang="en-US" altLang="ja-JP" sz="1000" dirty="0" smtClean="0"/>
              <a:t>[</a:t>
            </a:r>
            <a:r>
              <a:rPr lang="ja-JP" altLang="en-US" sz="1000" dirty="0" smtClean="0"/>
              <a:t>選択</a:t>
            </a:r>
            <a:r>
              <a:rPr lang="en-US" altLang="ja-JP" sz="1000" dirty="0" smtClean="0"/>
              <a:t>]</a:t>
            </a:r>
            <a:r>
              <a:rPr lang="ja-JP" altLang="en-US" sz="1000" dirty="0" smtClean="0"/>
              <a:t>ボタンを押して下さい。</a:t>
            </a:r>
            <a:endParaRPr lang="en-US" altLang="ja-JP" sz="1000" dirty="0" smtClean="0"/>
          </a:p>
          <a:p>
            <a:pPr>
              <a:buSzPct val="25000"/>
            </a:pPr>
            <a:endParaRPr lang="en-US" altLang="ja-JP" sz="1000" dirty="0" smtClean="0"/>
          </a:p>
          <a:p>
            <a:pPr>
              <a:buSzPct val="25000"/>
            </a:pPr>
            <a:r>
              <a:rPr lang="ja-JP" altLang="en-US" sz="1000" dirty="0" smtClean="0"/>
              <a:t>これでも接続されない場合は</a:t>
            </a:r>
            <a:endParaRPr lang="en-US" altLang="ja-JP" sz="1000" dirty="0" smtClean="0"/>
          </a:p>
          <a:p>
            <a:pPr>
              <a:buSzPct val="25000"/>
            </a:pPr>
            <a:r>
              <a:rPr lang="ja-JP" altLang="en-US" sz="1000" dirty="0" smtClean="0"/>
              <a:t>コレグラフと</a:t>
            </a:r>
            <a:r>
              <a:rPr lang="en-US" altLang="ja-JP" sz="1000" dirty="0" smtClean="0"/>
              <a:t>NAO</a:t>
            </a:r>
            <a:r>
              <a:rPr lang="ja-JP" altLang="en-US" sz="1000" dirty="0" smtClean="0"/>
              <a:t>を再起動してください。</a:t>
            </a:r>
            <a:endParaRPr lang="en-US" altLang="ja-JP" sz="1000" dirty="0" smtClean="0"/>
          </a:p>
        </p:txBody>
      </p:sp>
    </p:spTree>
    <p:extLst>
      <p:ext uri="{BB962C8B-B14F-4D97-AF65-F5344CB8AC3E}">
        <p14:creationId xmlns:p14="http://schemas.microsoft.com/office/powerpoint/2010/main" val="188802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コレグラフ左側に表示されているファイル一覧は、</a:t>
            </a:r>
            <a:r>
              <a:rPr kumimoji="1" lang="en-US" altLang="ja-JP" dirty="0" smtClean="0"/>
              <a:t>NAO</a:t>
            </a:r>
            <a:r>
              <a:rPr kumimoji="1" lang="ja-JP" altLang="en-US" dirty="0" smtClean="0"/>
              <a:t>アプリの構成ファイルです。</a:t>
            </a:r>
            <a:endParaRPr kumimoji="1" lang="en-US" altLang="ja-JP" dirty="0" smtClean="0"/>
          </a:p>
          <a:p>
            <a:r>
              <a:rPr kumimoji="1" lang="en-US" altLang="ja-JP" dirty="0" smtClean="0"/>
              <a:t>&lt;</a:t>
            </a:r>
            <a:r>
              <a:rPr kumimoji="1" lang="ja-JP" altLang="en-US" dirty="0" smtClean="0"/>
              <a:t>各ファイルの説明</a:t>
            </a:r>
            <a:r>
              <a:rPr kumimoji="1" lang="en-US" altLang="ja-JP" dirty="0" smtClean="0"/>
              <a:t>&gt;</a:t>
            </a:r>
          </a:p>
          <a:p>
            <a:endParaRPr kumimoji="1" lang="en-US" altLang="ja-JP" dirty="0" smtClean="0"/>
          </a:p>
          <a:p>
            <a:r>
              <a:rPr kumimoji="1" lang="en-US" altLang="ja-JP" dirty="0" smtClean="0"/>
              <a:t>Behavior</a:t>
            </a:r>
            <a:r>
              <a:rPr kumimoji="1" lang="ja-JP" altLang="en-US" dirty="0" smtClean="0"/>
              <a:t>は</a:t>
            </a:r>
            <a:r>
              <a:rPr kumimoji="1" lang="en-US" altLang="ja-JP" dirty="0" smtClean="0"/>
              <a:t>android</a:t>
            </a:r>
            <a:r>
              <a:rPr kumimoji="1" lang="ja-JP" altLang="en-US" dirty="0" smtClean="0"/>
              <a:t>等でいう</a:t>
            </a:r>
            <a:r>
              <a:rPr kumimoji="1" lang="en-US" altLang="ja-JP" dirty="0" smtClean="0"/>
              <a:t>Activity</a:t>
            </a:r>
            <a:r>
              <a:rPr kumimoji="1" lang="ja-JP" altLang="en-US" dirty="0" smtClean="0"/>
              <a:t>のようなものだと思って頂ければと思います。</a:t>
            </a:r>
            <a:endParaRPr kumimoji="1" lang="en-US" altLang="ja-JP" dirty="0" smtClean="0"/>
          </a:p>
          <a:p>
            <a:r>
              <a:rPr kumimoji="1" lang="ja-JP" altLang="en-US" dirty="0" smtClean="0"/>
              <a:t>ウェブページでいう</a:t>
            </a:r>
            <a:r>
              <a:rPr kumimoji="1" lang="en-US" altLang="ja-JP" dirty="0" smtClean="0"/>
              <a:t>HTML</a:t>
            </a:r>
            <a:r>
              <a:rPr kumimoji="1" lang="ja-JP" altLang="en-US" dirty="0" smtClean="0"/>
              <a:t>ファイルのようなものだと思って頂ければと思います。</a:t>
            </a:r>
            <a:endParaRPr kumimoji="1" lang="en-US" altLang="ja-JP" dirty="0" smtClean="0"/>
          </a:p>
          <a:p>
            <a:r>
              <a:rPr kumimoji="1" lang="en-US" altLang="ja-JP" dirty="0" smtClean="0"/>
              <a:t>Behavior</a:t>
            </a:r>
            <a:r>
              <a:rPr kumimoji="1" lang="ja-JP" altLang="en-US" dirty="0" smtClean="0"/>
              <a:t>を呼び出すと、そこに記述されている処理を行った後にその</a:t>
            </a:r>
            <a:r>
              <a:rPr kumimoji="1" lang="en-US" altLang="ja-JP" dirty="0" smtClean="0"/>
              <a:t>Behavior</a:t>
            </a:r>
            <a:r>
              <a:rPr kumimoji="1" lang="ja-JP" altLang="en-US" dirty="0" smtClean="0"/>
              <a:t>が終了すると</a:t>
            </a:r>
            <a:r>
              <a:rPr kumimoji="1" lang="en-US" altLang="ja-JP" dirty="0" smtClean="0"/>
              <a:t/>
            </a:r>
            <a:br>
              <a:rPr kumimoji="1" lang="en-US" altLang="ja-JP" dirty="0" smtClean="0"/>
            </a:br>
            <a:r>
              <a:rPr kumimoji="1" lang="ja-JP" altLang="en-US" dirty="0" smtClean="0"/>
              <a:t>元の呼び出し元に戻ってきます。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NAO</a:t>
            </a:r>
            <a:r>
              <a:rPr kumimoji="1" lang="ja-JP" altLang="en-US" dirty="0" smtClean="0"/>
              <a:t>のアプリを開発する際に、編集するファイルは</a:t>
            </a:r>
            <a:r>
              <a:rPr kumimoji="1" lang="en-US" altLang="ja-JP" dirty="0" smtClean="0"/>
              <a:t>behavior</a:t>
            </a:r>
            <a:r>
              <a:rPr kumimoji="1" lang="ja-JP" altLang="en-US" dirty="0" smtClean="0"/>
              <a:t>がほとんどです。</a:t>
            </a:r>
            <a:endParaRPr kumimoji="1" lang="en-US" altLang="ja-JP" dirty="0" smtClean="0"/>
          </a:p>
        </p:txBody>
      </p:sp>
    </p:spTree>
    <p:extLst>
      <p:ext uri="{BB962C8B-B14F-4D97-AF65-F5344CB8AC3E}">
        <p14:creationId xmlns:p14="http://schemas.microsoft.com/office/powerpoint/2010/main" val="971429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アプリを保存するにはツールバーにある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ボタンを押して、プロジェクトに穴目をつけて、作成場所を決めたら保存しましょう。</a:t>
            </a:r>
            <a:endParaRPr kumimoji="1" lang="en-US" altLang="ja-JP" dirty="0" smtClean="0"/>
          </a:p>
          <a:p>
            <a:r>
              <a:rPr kumimoji="1" lang="ja-JP" altLang="en-US" dirty="0" smtClean="0"/>
              <a:t>正常に保存されるとプロパティボタン上野プロジェクト名が変わります。</a:t>
            </a:r>
            <a:endParaRPr kumimoji="1" lang="ja-JP" altLang="en-US" dirty="0"/>
          </a:p>
        </p:txBody>
      </p:sp>
    </p:spTree>
    <p:extLst>
      <p:ext uri="{BB962C8B-B14F-4D97-AF65-F5344CB8AC3E}">
        <p14:creationId xmlns:p14="http://schemas.microsoft.com/office/powerpoint/2010/main" val="35783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以前編集したアプリ、あるいは外部から保存したアプリを開くには</a:t>
            </a:r>
            <a:endParaRPr kumimoji="1" lang="en-US" altLang="ja-JP" dirty="0" smtClean="0"/>
          </a:p>
          <a:p>
            <a:r>
              <a:rPr kumimoji="1" lang="ja-JP" altLang="en-US" dirty="0" smtClean="0"/>
              <a:t>コレグラフの</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err="1" smtClean="0"/>
              <a:t>pml</a:t>
            </a:r>
            <a:r>
              <a:rPr kumimoji="1" lang="ja-JP" altLang="en-US" dirty="0" smtClean="0"/>
              <a:t>ファイルを選択してプロジェクトを開きます。</a:t>
            </a:r>
            <a:endParaRPr kumimoji="1" lang="ja-JP" altLang="en-US" dirty="0"/>
          </a:p>
        </p:txBody>
      </p:sp>
    </p:spTree>
    <p:extLst>
      <p:ext uri="{BB962C8B-B14F-4D97-AF65-F5344CB8AC3E}">
        <p14:creationId xmlns:p14="http://schemas.microsoft.com/office/powerpoint/2010/main" val="123360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プロジェクトの名前やアプリケーション</a:t>
            </a:r>
            <a:r>
              <a:rPr kumimoji="1" lang="en-US" altLang="ja-JP" dirty="0" smtClean="0"/>
              <a:t>ID</a:t>
            </a:r>
            <a:r>
              <a:rPr kumimoji="1" lang="ja-JP" altLang="en-US" dirty="0" smtClean="0"/>
              <a:t>、バージョン、使用言語や概要を編集する場合は、</a:t>
            </a:r>
            <a:endParaRPr kumimoji="1" lang="en-US" altLang="ja-JP" dirty="0" smtClean="0"/>
          </a:p>
          <a:p>
            <a:r>
              <a:rPr kumimoji="1" lang="ja-JP" altLang="en-US" dirty="0" smtClean="0"/>
              <a:t>コレグラフ左上のあるプロジェクトの内容タブの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a:t>
            </a:r>
            <a:r>
              <a:rPr kumimoji="1" lang="en-US" altLang="ja-JP" dirty="0" smtClean="0"/>
              <a:t/>
            </a:r>
            <a:br>
              <a:rPr kumimoji="1" lang="en-US" altLang="ja-JP" dirty="0" smtClean="0"/>
            </a:br>
            <a:r>
              <a:rPr kumimoji="1" lang="ja-JP" altLang="en-US" dirty="0" smtClean="0"/>
              <a:t>プロジェクトのプロパティウィンドウを開きます。</a:t>
            </a:r>
            <a:endParaRPr kumimoji="1" lang="en-US" altLang="ja-JP" dirty="0" smtClean="0"/>
          </a:p>
          <a:p>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ボタンを押して下さい。</a:t>
            </a:r>
            <a:endParaRPr kumimoji="1" lang="en-US" altLang="ja-JP" dirty="0" smtClean="0"/>
          </a:p>
          <a:p>
            <a:r>
              <a:rPr kumimoji="1" lang="ja-JP" altLang="en-US" dirty="0" smtClean="0"/>
              <a:t>押さないと編集した内容が反映されません。</a:t>
            </a:r>
            <a:endParaRPr kumimoji="1" lang="ja-JP" altLang="en-US" dirty="0"/>
          </a:p>
        </p:txBody>
      </p:sp>
    </p:spTree>
    <p:extLst>
      <p:ext uri="{BB962C8B-B14F-4D97-AF65-F5344CB8AC3E}">
        <p14:creationId xmlns:p14="http://schemas.microsoft.com/office/powerpoint/2010/main" val="200729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アプリを起動する方法は、大きくワケて</a:t>
            </a:r>
            <a:r>
              <a:rPr kumimoji="1" lang="en-US" altLang="ja-JP" dirty="0" smtClean="0"/>
              <a:t>2</a:t>
            </a:r>
            <a:r>
              <a:rPr kumimoji="1" lang="ja-JP" altLang="en-US" dirty="0" smtClean="0"/>
              <a:t>種類あります。</a:t>
            </a:r>
            <a:endParaRPr kumimoji="1" lang="en-US" altLang="ja-JP" dirty="0" smtClean="0"/>
          </a:p>
          <a:p>
            <a:r>
              <a:rPr kumimoji="1" lang="ja-JP" altLang="en-US" dirty="0" smtClean="0"/>
              <a:t>外部から</a:t>
            </a:r>
            <a:r>
              <a:rPr kumimoji="1" lang="en-US" altLang="ja-JP" dirty="0" smtClean="0"/>
              <a:t>NAO</a:t>
            </a:r>
            <a:r>
              <a:rPr kumimoji="1" lang="ja-JP" altLang="en-US" dirty="0" smtClean="0"/>
              <a:t>へ命令する方法と</a:t>
            </a:r>
            <a:r>
              <a:rPr kumimoji="1" lang="en-US" altLang="ja-JP" dirty="0" smtClean="0"/>
              <a:t>NAO</a:t>
            </a:r>
            <a:r>
              <a:rPr kumimoji="1" lang="ja-JP" altLang="en-US" dirty="0" smtClean="0"/>
              <a:t>の起動トリガーを使用する方法です。</a:t>
            </a:r>
            <a:endParaRPr kumimoji="1" lang="en-US" altLang="ja-JP" dirty="0" smtClean="0"/>
          </a:p>
          <a:p>
            <a:endParaRPr kumimoji="1" lang="en-US" altLang="ja-JP" dirty="0" smtClean="0"/>
          </a:p>
          <a:p>
            <a:r>
              <a:rPr kumimoji="1" lang="ja-JP" altLang="en-US" dirty="0" smtClean="0"/>
              <a:t>この画面では</a:t>
            </a:r>
            <a:r>
              <a:rPr kumimoji="1" lang="en-US" altLang="ja-JP" dirty="0" smtClean="0"/>
              <a:t>NAO</a:t>
            </a:r>
            <a:r>
              <a:rPr kumimoji="1" lang="ja-JP" altLang="en-US" dirty="0" smtClean="0"/>
              <a:t>の起動トリガーの１つであるトリガーセンテンスの設定方法を説明しています。</a:t>
            </a:r>
            <a:endParaRPr kumimoji="1" lang="en-US" altLang="ja-JP" dirty="0" smtClean="0"/>
          </a:p>
          <a:p>
            <a:r>
              <a:rPr kumimoji="1" lang="ja-JP" altLang="en-US" dirty="0" smtClean="0"/>
              <a:t>予め設定した言葉を</a:t>
            </a:r>
            <a:r>
              <a:rPr kumimoji="1" lang="en-US" altLang="ja-JP" dirty="0" smtClean="0"/>
              <a:t>NAO</a:t>
            </a:r>
            <a:r>
              <a:rPr kumimoji="1" lang="ja-JP" altLang="en-US" dirty="0" smtClean="0"/>
              <a:t>に呼びかける事で、その言葉に紐付いた</a:t>
            </a:r>
            <a:r>
              <a:rPr kumimoji="1" lang="en-US" altLang="ja-JP" dirty="0" smtClean="0"/>
              <a:t>behavior</a:t>
            </a:r>
            <a:r>
              <a:rPr kumimoji="1" lang="ja-JP" altLang="en-US" dirty="0" smtClean="0"/>
              <a:t>、ようするにアプリを起動することができます。</a:t>
            </a:r>
            <a:endParaRPr kumimoji="1" lang="en-US" altLang="ja-JP" dirty="0" smtClean="0"/>
          </a:p>
          <a:p>
            <a:r>
              <a:rPr kumimoji="1" lang="ja-JP" altLang="en-US" dirty="0" smtClean="0"/>
              <a:t>この予め設定した言葉をトリガーセンテンスと呼びます。</a:t>
            </a:r>
            <a:endParaRPr kumimoji="1" lang="en-US" altLang="ja-JP" dirty="0" smtClean="0"/>
          </a:p>
          <a:p>
            <a:endParaRPr kumimoji="1" lang="en-US" altLang="ja-JP" dirty="0" smtClean="0"/>
          </a:p>
          <a:p>
            <a:r>
              <a:rPr kumimoji="1" lang="ja-JP" altLang="en-US" dirty="0" smtClean="0"/>
              <a:t>プロジェクトのプロパティウィンドウの左側にある</a:t>
            </a:r>
            <a:r>
              <a:rPr kumimoji="1" lang="en-US" altLang="ja-JP" dirty="0" smtClean="0"/>
              <a:t>behavior</a:t>
            </a:r>
            <a:r>
              <a:rPr kumimoji="1" lang="ja-JP" altLang="en-US" dirty="0" smtClean="0"/>
              <a:t>一覧から、起動したい</a:t>
            </a:r>
            <a:r>
              <a:rPr kumimoji="1" lang="en-US" altLang="ja-JP" dirty="0" smtClean="0"/>
              <a:t>behavior</a:t>
            </a:r>
            <a:r>
              <a:rPr kumimoji="1" lang="ja-JP" altLang="en-US" dirty="0" smtClean="0"/>
              <a:t>を選択します。</a:t>
            </a:r>
            <a:endParaRPr kumimoji="1" lang="en-US" altLang="ja-JP" dirty="0" smtClean="0"/>
          </a:p>
          <a:p>
            <a:r>
              <a:rPr kumimoji="1" lang="ja-JP" altLang="en-US" dirty="0" smtClean="0"/>
              <a:t>画面中央に表示されたトリガーセンテンス出力欄をクリックして、トリガーセンテンス入力欄にトリガーセンテンスを入力しましょう。</a:t>
            </a:r>
            <a:endParaRPr kumimoji="1" lang="en-US" altLang="ja-JP" dirty="0" smtClean="0"/>
          </a:p>
          <a:p>
            <a:r>
              <a:rPr kumimoji="1" lang="ja-JP" altLang="en-US" dirty="0" smtClean="0"/>
              <a:t>アプリをインストールして、オートノマスライフが</a:t>
            </a:r>
            <a:r>
              <a:rPr kumimoji="1" lang="en-US" altLang="ja-JP" dirty="0" smtClean="0"/>
              <a:t>ON</a:t>
            </a:r>
            <a:r>
              <a:rPr kumimoji="1" lang="ja-JP" altLang="en-US" dirty="0" smtClean="0"/>
              <a:t>になっている状態で呼びかければ紐付いたアプリが起動します。</a:t>
            </a:r>
            <a:endParaRPr kumimoji="1" lang="en-US" altLang="ja-JP" dirty="0" smtClean="0"/>
          </a:p>
          <a:p>
            <a:endParaRPr kumimoji="1" lang="en-US" altLang="ja-JP" dirty="0" smtClean="0"/>
          </a:p>
        </p:txBody>
      </p:sp>
    </p:spTree>
    <p:extLst>
      <p:ext uri="{BB962C8B-B14F-4D97-AF65-F5344CB8AC3E}">
        <p14:creationId xmlns:p14="http://schemas.microsoft.com/office/powerpoint/2010/main" val="104235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開発したアプリケーションを</a:t>
            </a:r>
            <a:r>
              <a:rPr kumimoji="1" lang="en-US" altLang="ja-JP" dirty="0" smtClean="0"/>
              <a:t>NAO</a:t>
            </a:r>
            <a:r>
              <a:rPr kumimoji="1" lang="ja-JP" altLang="en-US" dirty="0" smtClean="0"/>
              <a:t>にインストールするには、</a:t>
            </a:r>
            <a:r>
              <a:rPr kumimoji="1" lang="en-US" altLang="ja-JP" dirty="0" smtClean="0"/>
              <a:t/>
            </a:r>
            <a:br>
              <a:rPr kumimoji="1" lang="en-US" altLang="ja-JP" dirty="0" smtClean="0"/>
            </a:br>
            <a:r>
              <a:rPr kumimoji="1" lang="ja-JP" altLang="en-US" dirty="0" smtClean="0"/>
              <a:t>まず</a:t>
            </a:r>
            <a:r>
              <a:rPr kumimoji="1" lang="en-US" altLang="ja-JP" dirty="0" smtClean="0"/>
              <a:t>NAO</a:t>
            </a:r>
            <a:r>
              <a:rPr kumimoji="1" lang="ja-JP" altLang="en-US" dirty="0" smtClean="0"/>
              <a:t>と接続して、インストールしたいアプリケーションをコレグラフで開きます。</a:t>
            </a:r>
            <a:r>
              <a:rPr kumimoji="1" lang="en-US" altLang="ja-JP" dirty="0" smtClean="0"/>
              <a:t/>
            </a:r>
            <a:br>
              <a:rPr kumimoji="1" lang="en-US" altLang="ja-JP" dirty="0" smtClean="0"/>
            </a:br>
            <a:r>
              <a:rPr kumimoji="1" lang="ja-JP" altLang="en-US" dirty="0" smtClean="0"/>
              <a:t>ロボットアプリケーションウィンドウにある</a:t>
            </a:r>
            <a:r>
              <a:rPr kumimoji="1" lang="en-US" altLang="ja-JP" dirty="0" smtClean="0"/>
              <a:t>NAO</a:t>
            </a:r>
            <a:r>
              <a:rPr kumimoji="1" lang="ja-JP" altLang="en-US" dirty="0" smtClean="0"/>
              <a:t>の顔のボタンをクリックするとインストールが開始されます。</a:t>
            </a:r>
            <a:endParaRPr kumimoji="1" lang="en-US" altLang="ja-JP" dirty="0" smtClean="0"/>
          </a:p>
          <a:p>
            <a:r>
              <a:rPr kumimoji="1" lang="ja-JP" altLang="en-US" dirty="0" smtClean="0"/>
              <a:t>正常にインストールされれば、プロパティにて設定されたアプリの名前が、ロボットアプリケーション一覧に表示されます。</a:t>
            </a:r>
            <a:endParaRPr kumimoji="1" lang="en-US" altLang="ja-JP" dirty="0" smtClean="0"/>
          </a:p>
          <a:p>
            <a:r>
              <a:rPr kumimoji="1" lang="ja-JP" altLang="en-US" dirty="0" smtClean="0"/>
              <a:t>アンインストールしたい場合は、一覧からアプリを選択して、</a:t>
            </a:r>
            <a:r>
              <a:rPr kumimoji="1" lang="en-US" altLang="ja-JP" dirty="0" smtClean="0"/>
              <a:t>[</a:t>
            </a:r>
            <a:r>
              <a:rPr kumimoji="1" lang="ja-JP" altLang="en-US" dirty="0" smtClean="0"/>
              <a:t>選択したアプリケーションをロボットから削除</a:t>
            </a:r>
            <a:r>
              <a:rPr kumimoji="1" lang="en-US" altLang="ja-JP" dirty="0" smtClean="0"/>
              <a:t>]</a:t>
            </a:r>
            <a:r>
              <a:rPr kumimoji="1" lang="ja-JP" altLang="en-US" dirty="0" smtClean="0"/>
              <a:t>ボタンをクリックしましょう。</a:t>
            </a:r>
            <a:endParaRPr kumimoji="1" lang="en-US" altLang="ja-JP" dirty="0" smtClean="0"/>
          </a:p>
          <a:p>
            <a:endParaRPr kumimoji="1" lang="en-US" altLang="ja-JP" dirty="0" smtClean="0"/>
          </a:p>
          <a:p>
            <a:r>
              <a:rPr kumimoji="1" lang="ja-JP" altLang="en-US" dirty="0" smtClean="0"/>
              <a:t>ちなみにロボットアプリケーションタブの右上にある赤いボタンは現在起動しているアプリを全て停止させるボタンです。</a:t>
            </a:r>
            <a:endParaRPr kumimoji="1" lang="ja-JP" altLang="en-US" dirty="0"/>
          </a:p>
        </p:txBody>
      </p:sp>
    </p:spTree>
    <p:extLst>
      <p:ext uri="{BB962C8B-B14F-4D97-AF65-F5344CB8AC3E}">
        <p14:creationId xmlns:p14="http://schemas.microsoft.com/office/powerpoint/2010/main" val="17107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コレグラフで</a:t>
            </a:r>
            <a:r>
              <a:rPr lang="en-US" altLang="ja-JP" dirty="0" smtClean="0"/>
              <a:t>NAO</a:t>
            </a:r>
            <a:r>
              <a:rPr lang="ja-JP" altLang="en-US" dirty="0" smtClean="0"/>
              <a:t>のプログラミングを行う歳、以下の</a:t>
            </a:r>
            <a:r>
              <a:rPr lang="en-US" altLang="ja-JP" dirty="0" smtClean="0"/>
              <a:t>2</a:t>
            </a:r>
            <a:r>
              <a:rPr lang="ja-JP" altLang="en-US" dirty="0" smtClean="0"/>
              <a:t>通りの開発方法があります。</a:t>
            </a:r>
            <a:r>
              <a:rPr lang="en-US" altLang="ja-JP" dirty="0" smtClean="0"/>
              <a:t/>
            </a:r>
            <a:br>
              <a:rPr lang="en-US" altLang="ja-JP" dirty="0" smtClean="0"/>
            </a:br>
            <a:r>
              <a:rPr lang="ja-JP" altLang="en-US" dirty="0" smtClean="0"/>
              <a:t>・実機の</a:t>
            </a:r>
            <a:r>
              <a:rPr lang="en-US" altLang="ja-JP" dirty="0" smtClean="0"/>
              <a:t>NAO</a:t>
            </a:r>
            <a:r>
              <a:rPr lang="ja-JP" altLang="en-US" dirty="0" smtClean="0"/>
              <a:t>に接続する</a:t>
            </a:r>
            <a:endParaRPr lang="en-US" altLang="ja-JP" dirty="0" smtClean="0"/>
          </a:p>
          <a:p>
            <a:r>
              <a:rPr lang="ja-JP" altLang="en-US" dirty="0" smtClean="0"/>
              <a:t>・コレグラフを起動した時に自動的に立ち上がるバーチャルロボットで接続する</a:t>
            </a:r>
            <a:endParaRPr lang="en-US" altLang="ja-JP" dirty="0" smtClean="0"/>
          </a:p>
          <a:p>
            <a:endParaRPr lang="en-US" dirty="0" smtClean="0"/>
          </a:p>
          <a:p>
            <a:r>
              <a:rPr lang="ja-JP" altLang="en-US" dirty="0" smtClean="0"/>
              <a:t>バーチャルロボットにできない事は</a:t>
            </a:r>
            <a:endParaRPr lang="en-US" altLang="ja-JP" dirty="0" smtClean="0"/>
          </a:p>
          <a:p>
            <a:r>
              <a:rPr lang="ja-JP" altLang="en-US" dirty="0" smtClean="0"/>
              <a:t>・関節固定の制御</a:t>
            </a:r>
            <a:endParaRPr lang="en-US" altLang="ja-JP" dirty="0" smtClean="0"/>
          </a:p>
          <a:p>
            <a:r>
              <a:rPr lang="ja-JP" altLang="en-US" dirty="0" smtClean="0"/>
              <a:t>・音声録音</a:t>
            </a:r>
            <a:endParaRPr lang="en-US" altLang="ja-JP" dirty="0" smtClean="0"/>
          </a:p>
          <a:p>
            <a:r>
              <a:rPr lang="ja-JP" altLang="en-US" dirty="0" smtClean="0"/>
              <a:t>・音声位置追跡</a:t>
            </a:r>
            <a:endParaRPr lang="en-US" altLang="ja-JP" dirty="0" smtClean="0"/>
          </a:p>
          <a:p>
            <a:r>
              <a:rPr lang="ja-JP" altLang="en-US" dirty="0" smtClean="0"/>
              <a:t>・画像認識</a:t>
            </a:r>
            <a:endParaRPr lang="en-US" altLang="ja-JP" dirty="0" smtClean="0"/>
          </a:p>
          <a:p>
            <a:r>
              <a:rPr lang="ja-JP" altLang="en-US" dirty="0" smtClean="0"/>
              <a:t>・タッチセンサー</a:t>
            </a:r>
            <a:endParaRPr lang="en-US" altLang="ja-JP" dirty="0" smtClean="0"/>
          </a:p>
          <a:p>
            <a:r>
              <a:rPr lang="ja-JP" altLang="en-US" dirty="0" smtClean="0"/>
              <a:t>・ソナーセンサー</a:t>
            </a:r>
            <a:endParaRPr lang="en-US" altLang="ja-JP" dirty="0" smtClean="0"/>
          </a:p>
          <a:p>
            <a:r>
              <a:rPr lang="ja-JP" altLang="en-US" dirty="0" smtClean="0"/>
              <a:t>・抑揚調節</a:t>
            </a:r>
            <a:endParaRPr lang="en-US" altLang="ja-JP" dirty="0" smtClean="0"/>
          </a:p>
          <a:p>
            <a:r>
              <a:rPr lang="ja-JP" altLang="en-US" dirty="0" smtClean="0"/>
              <a:t>になります。</a:t>
            </a:r>
            <a:r>
              <a:rPr lang="en-US" altLang="ja-JP" dirty="0" smtClean="0"/>
              <a:t/>
            </a:r>
            <a:br>
              <a:rPr lang="en-US" altLang="ja-JP" dirty="0" smtClean="0"/>
            </a:br>
            <a:r>
              <a:rPr lang="en-US" altLang="ja-JP" dirty="0" smtClean="0"/>
              <a:t/>
            </a:r>
            <a:br>
              <a:rPr lang="en-US" altLang="ja-JP" dirty="0" smtClean="0"/>
            </a:br>
            <a:r>
              <a:rPr lang="ja-JP" altLang="en-US" dirty="0" smtClean="0"/>
              <a:t>これは余談ですが、</a:t>
            </a:r>
            <a:endParaRPr lang="en-US" altLang="ja-JP" dirty="0" smtClean="0"/>
          </a:p>
          <a:p>
            <a:r>
              <a:rPr lang="en-US" altLang="ja-JP" dirty="0" smtClean="0"/>
              <a:t>NAO</a:t>
            </a:r>
            <a:r>
              <a:rPr lang="ja-JP" altLang="en-US" dirty="0" smtClean="0"/>
              <a:t>のアプリ開発に</a:t>
            </a:r>
            <a:r>
              <a:rPr lang="en-US" altLang="ja-JP" dirty="0" smtClean="0"/>
              <a:t>NAO</a:t>
            </a:r>
            <a:r>
              <a:rPr lang="ja-JP" altLang="en-US" dirty="0" smtClean="0"/>
              <a:t>は最低</a:t>
            </a:r>
            <a:r>
              <a:rPr lang="en-US" altLang="ja-JP" dirty="0" smtClean="0"/>
              <a:t>2,3</a:t>
            </a:r>
            <a:r>
              <a:rPr lang="ja-JP" altLang="en-US" dirty="0" smtClean="0"/>
              <a:t>台は必要かと思います。</a:t>
            </a:r>
            <a:r>
              <a:rPr lang="en-US" altLang="ja-JP" dirty="0" smtClean="0"/>
              <a:t/>
            </a:r>
            <a:br>
              <a:rPr lang="en-US" altLang="ja-JP" dirty="0" smtClean="0"/>
            </a:br>
            <a:r>
              <a:rPr lang="en-US" altLang="ja-JP" dirty="0" smtClean="0"/>
              <a:t/>
            </a:r>
            <a:br>
              <a:rPr lang="en-US" altLang="ja-JP" dirty="0" smtClean="0"/>
            </a:br>
            <a:r>
              <a:rPr lang="ja-JP" altLang="en-US" dirty="0" smtClean="0"/>
              <a:t>その理由としては、案件のアプリ開発で</a:t>
            </a:r>
            <a:endParaRPr lang="en-US" altLang="ja-JP" dirty="0" smtClean="0"/>
          </a:p>
          <a:p>
            <a:r>
              <a:rPr lang="ja-JP" altLang="en-US" dirty="0" smtClean="0"/>
              <a:t>バーチャルロボットでの作業は、あくまで動作のチェック程度にしか使えません。</a:t>
            </a:r>
            <a:endParaRPr lang="en-US" altLang="ja-JP" dirty="0" smtClean="0"/>
          </a:p>
          <a:p>
            <a:r>
              <a:rPr lang="ja-JP" altLang="en-US" dirty="0" smtClean="0"/>
              <a:t>バーチャルで開発したモーションを実機で実行すると、慣性や摩擦の影響で、創造とは違った動きをする場合がありますし、</a:t>
            </a:r>
            <a:r>
              <a:rPr lang="en-US" altLang="ja-JP" dirty="0" smtClean="0"/>
              <a:t/>
            </a:r>
            <a:br>
              <a:rPr lang="en-US" altLang="ja-JP" dirty="0" smtClean="0"/>
            </a:br>
            <a:r>
              <a:rPr lang="ja-JP" altLang="en-US" dirty="0" smtClean="0"/>
              <a:t>音声認識の比率の確認や音声合成のイントネーション調節もできません。</a:t>
            </a:r>
            <a:r>
              <a:rPr lang="en-US" altLang="ja-JP" dirty="0" smtClean="0"/>
              <a:t/>
            </a:r>
            <a:br>
              <a:rPr lang="en-US" altLang="ja-JP" dirty="0" smtClean="0"/>
            </a:br>
            <a:r>
              <a:rPr lang="en-US" altLang="ja-JP" dirty="0" smtClean="0"/>
              <a:t/>
            </a:r>
            <a:br>
              <a:rPr lang="en-US" altLang="ja-JP" dirty="0" smtClean="0"/>
            </a:br>
            <a:r>
              <a:rPr lang="ja-JP" altLang="en-US" dirty="0" smtClean="0"/>
              <a:t>実機が</a:t>
            </a:r>
            <a:r>
              <a:rPr lang="en-US" altLang="ja-JP" dirty="0" smtClean="0"/>
              <a:t>2,3</a:t>
            </a:r>
            <a:r>
              <a:rPr lang="ja-JP" altLang="en-US" dirty="0" smtClean="0"/>
              <a:t>台必要と思う一番の理由は、</a:t>
            </a:r>
            <a:r>
              <a:rPr lang="en-US" altLang="ja-JP" dirty="0" smtClean="0"/>
              <a:t>HTML</a:t>
            </a:r>
            <a:r>
              <a:rPr lang="ja-JP" altLang="en-US" dirty="0" smtClean="0"/>
              <a:t>や</a:t>
            </a:r>
            <a:r>
              <a:rPr lang="en-US" altLang="ja-JP" dirty="0" smtClean="0"/>
              <a:t>iOS</a:t>
            </a:r>
            <a:r>
              <a:rPr lang="ja-JP" altLang="en-US" dirty="0" smtClean="0"/>
              <a:t>や</a:t>
            </a:r>
            <a:r>
              <a:rPr lang="en-US" altLang="ja-JP" dirty="0" smtClean="0"/>
              <a:t>android</a:t>
            </a:r>
            <a:r>
              <a:rPr lang="ja-JP" altLang="en-US" dirty="0" smtClean="0"/>
              <a:t>などの外部との連動の際に、</a:t>
            </a:r>
            <a:r>
              <a:rPr lang="en-US" altLang="ja-JP" dirty="0" smtClean="0"/>
              <a:t/>
            </a:r>
            <a:br>
              <a:rPr lang="en-US" altLang="ja-JP" dirty="0" smtClean="0"/>
            </a:br>
            <a:r>
              <a:rPr lang="en-US" altLang="ja-JP" dirty="0" smtClean="0"/>
              <a:t>NAO</a:t>
            </a:r>
            <a:r>
              <a:rPr lang="ja-JP" altLang="en-US" dirty="0" smtClean="0"/>
              <a:t>の中にある</a:t>
            </a:r>
            <a:r>
              <a:rPr lang="en-US" altLang="ja-JP" dirty="0" err="1" smtClean="0"/>
              <a:t>QiMessaging</a:t>
            </a:r>
            <a:r>
              <a:rPr lang="ja-JP" altLang="en-US" dirty="0" smtClean="0"/>
              <a:t>という機能を使うのですが、</a:t>
            </a:r>
            <a:r>
              <a:rPr lang="en-US" altLang="ja-JP" dirty="0" smtClean="0"/>
              <a:t/>
            </a:r>
            <a:br>
              <a:rPr lang="en-US" altLang="ja-JP" dirty="0" smtClean="0"/>
            </a:br>
            <a:r>
              <a:rPr lang="ja-JP" altLang="en-US" dirty="0" smtClean="0"/>
              <a:t>この機能は実機がないとテストできません。</a:t>
            </a:r>
            <a:r>
              <a:rPr lang="en-US" altLang="ja-JP" dirty="0" smtClean="0"/>
              <a:t/>
            </a:r>
            <a:br>
              <a:rPr lang="en-US" altLang="ja-JP" dirty="0" smtClean="0"/>
            </a:br>
            <a:r>
              <a:rPr lang="en-US" altLang="ja-JP" dirty="0" smtClean="0"/>
              <a:t/>
            </a:r>
            <a:br>
              <a:rPr lang="en-US" altLang="ja-JP" dirty="0" smtClean="0"/>
            </a:br>
            <a:r>
              <a:rPr lang="ja-JP" altLang="en-US" dirty="0" smtClean="0"/>
              <a:t>いくら作業を分担したとしても、モーション、音声調整、</a:t>
            </a:r>
            <a:r>
              <a:rPr lang="en-US" altLang="ja-JP" dirty="0" smtClean="0"/>
              <a:t>Python</a:t>
            </a:r>
            <a:r>
              <a:rPr lang="ja-JP" altLang="en-US" dirty="0" smtClean="0"/>
              <a:t>動作確認、外部連動などの役割ができますので</a:t>
            </a:r>
            <a:r>
              <a:rPr lang="en-US" altLang="ja-JP" dirty="0" smtClean="0"/>
              <a:t/>
            </a:r>
            <a:br>
              <a:rPr lang="en-US" altLang="ja-JP" dirty="0" smtClean="0"/>
            </a:br>
            <a:r>
              <a:rPr lang="en-US" altLang="ja-JP" dirty="0" smtClean="0"/>
              <a:t>NAO</a:t>
            </a:r>
            <a:r>
              <a:rPr lang="ja-JP" altLang="en-US" dirty="0" smtClean="0"/>
              <a:t>に不具合がおきる事を考慮すると最低</a:t>
            </a:r>
            <a:r>
              <a:rPr lang="en-US" altLang="ja-JP" dirty="0" smtClean="0"/>
              <a:t>2</a:t>
            </a:r>
            <a:r>
              <a:rPr lang="ja-JP" altLang="en-US" dirty="0" smtClean="0"/>
              <a:t>台、作業分担を考えると</a:t>
            </a:r>
            <a:r>
              <a:rPr lang="en-US" altLang="ja-JP" dirty="0" smtClean="0"/>
              <a:t>3</a:t>
            </a:r>
            <a:r>
              <a:rPr lang="ja-JP" altLang="en-US" dirty="0" smtClean="0"/>
              <a:t>台以上必要と感じます。</a:t>
            </a:r>
            <a:r>
              <a:rPr lang="en-US" altLang="ja-JP" dirty="0" smtClean="0"/>
              <a:t/>
            </a:r>
            <a:br>
              <a:rPr lang="en-US" altLang="ja-JP" dirty="0" smtClean="0"/>
            </a:br>
            <a:r>
              <a:rPr lang="ja-JP" altLang="en-US" dirty="0" smtClean="0"/>
              <a:t>案件が大きくなればなるほど、必要な</a:t>
            </a:r>
            <a:r>
              <a:rPr lang="en-US" altLang="ja-JP" dirty="0" smtClean="0"/>
              <a:t>NAO</a:t>
            </a:r>
            <a:r>
              <a:rPr lang="ja-JP" altLang="en-US" dirty="0" smtClean="0"/>
              <a:t>も増えてくると考えます。</a:t>
            </a:r>
            <a:r>
              <a:rPr lang="en-US" altLang="ja-JP" dirty="0" smtClean="0"/>
              <a:t/>
            </a:r>
            <a:br>
              <a:rPr lang="en-US" altLang="ja-JP" dirty="0" smtClean="0"/>
            </a:br>
            <a:r>
              <a:rPr lang="en-US" altLang="ja-JP" dirty="0" smtClean="0"/>
              <a:t/>
            </a:r>
            <a:br>
              <a:rPr lang="en-US" altLang="ja-JP" dirty="0" smtClean="0"/>
            </a:br>
            <a:r>
              <a:rPr lang="ja-JP" altLang="en-US" dirty="0" smtClean="0"/>
              <a:t>私が携わる</a:t>
            </a:r>
            <a:r>
              <a:rPr lang="en-US" altLang="ja-JP" dirty="0" smtClean="0"/>
              <a:t>NAO</a:t>
            </a:r>
            <a:r>
              <a:rPr lang="ja-JP" altLang="en-US" dirty="0" smtClean="0"/>
              <a:t>アプリ開発の会社は稼働できる</a:t>
            </a:r>
            <a:r>
              <a:rPr lang="en-US" altLang="ja-JP" dirty="0" smtClean="0"/>
              <a:t>NAO</a:t>
            </a:r>
            <a:r>
              <a:rPr lang="ja-JP" altLang="en-US" dirty="0" smtClean="0"/>
              <a:t>を常に</a:t>
            </a:r>
            <a:r>
              <a:rPr lang="en-US" altLang="ja-JP" dirty="0" smtClean="0"/>
              <a:t>4</a:t>
            </a:r>
            <a:r>
              <a:rPr lang="ja-JP" altLang="en-US" dirty="0" smtClean="0"/>
              <a:t>台キープしています。</a:t>
            </a:r>
            <a:endParaRPr dirty="0"/>
          </a:p>
        </p:txBody>
      </p:sp>
    </p:spTree>
    <p:extLst>
      <p:ext uri="{BB962C8B-B14F-4D97-AF65-F5344CB8AC3E}">
        <p14:creationId xmlns:p14="http://schemas.microsoft.com/office/powerpoint/2010/main" val="1016265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1434628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ドラッグアンドドロップ</a:t>
            </a:r>
            <a:endParaRPr sz="1000" dirty="0"/>
          </a:p>
        </p:txBody>
      </p:sp>
    </p:spTree>
    <p:extLst>
      <p:ext uri="{BB962C8B-B14F-4D97-AF65-F5344CB8AC3E}">
        <p14:creationId xmlns:p14="http://schemas.microsoft.com/office/powerpoint/2010/main" val="201068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ページ説明</a:t>
            </a:r>
            <a:r>
              <a:rPr lang="en-US" sz="1000" dirty="0" smtClean="0"/>
              <a:t>&gt;</a:t>
            </a:r>
          </a:p>
          <a:p>
            <a:pPr>
              <a:buSzPct val="25000"/>
            </a:pPr>
            <a:endParaRPr lang="en-US" sz="1000" dirty="0" smtClean="0"/>
          </a:p>
          <a:p>
            <a:pPr>
              <a:buSzPct val="25000"/>
            </a:pPr>
            <a:endParaRPr sz="1000" dirty="0"/>
          </a:p>
        </p:txBody>
      </p:sp>
    </p:spTree>
    <p:extLst>
      <p:ext uri="{BB962C8B-B14F-4D97-AF65-F5344CB8AC3E}">
        <p14:creationId xmlns:p14="http://schemas.microsoft.com/office/powerpoint/2010/main" val="71834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r>
              <a:rPr lang="en-US" altLang="ja-JP" sz="1000" dirty="0" smtClean="0"/>
              <a:t>&lt;</a:t>
            </a:r>
            <a:r>
              <a:rPr lang="ja-JP" altLang="en-US" sz="1000" dirty="0" smtClean="0"/>
              <a:t>ページ説明</a:t>
            </a:r>
            <a:r>
              <a:rPr lang="en-US" altLang="ja-JP" sz="1000" dirty="0" smtClean="0"/>
              <a:t>&gt;</a:t>
            </a:r>
            <a:endParaRPr lang="ja-JP" altLang="en-US" sz="1000" dirty="0" smtClean="0"/>
          </a:p>
          <a:p>
            <a:pPr>
              <a:buSzPct val="25000"/>
            </a:pPr>
            <a:r>
              <a:rPr lang="en-US" sz="1000" dirty="0" smtClean="0"/>
              <a:t/>
            </a:r>
            <a:br>
              <a:rPr lang="en-US" sz="1000" dirty="0" smtClean="0"/>
            </a:br>
            <a:r>
              <a:rPr lang="ja-JP" altLang="en-US" sz="1000" dirty="0" smtClean="0"/>
              <a:t>発言させたい文章のイントネーションが違うと思った場合、</a:t>
            </a:r>
            <a:r>
              <a:rPr lang="en-US" altLang="ja-JP" sz="1000" dirty="0" smtClean="0"/>
              <a:t/>
            </a:r>
            <a:br>
              <a:rPr lang="en-US" altLang="ja-JP" sz="1000" dirty="0" smtClean="0"/>
            </a:br>
            <a:r>
              <a:rPr lang="ja-JP" altLang="en-US" sz="1000" dirty="0" smtClean="0"/>
              <a:t>漢字を平仮名にしたり、カタカナにしたり、違う漢字を使ったりすることで、</a:t>
            </a:r>
            <a:r>
              <a:rPr lang="en-US" altLang="ja-JP" sz="1000" dirty="0" smtClean="0"/>
              <a:t/>
            </a:r>
            <a:br>
              <a:rPr lang="en-US" altLang="ja-JP" sz="1000" dirty="0" smtClean="0"/>
            </a:br>
            <a:r>
              <a:rPr lang="ja-JP" altLang="en-US" sz="1000" dirty="0" smtClean="0"/>
              <a:t>目的のイントネーションに近づける事ができます。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他にもコマンドを使って、微調節を行う事ができますが</a:t>
            </a:r>
            <a:r>
              <a:rPr lang="en-US" altLang="ja-JP" sz="1000" dirty="0" smtClean="0"/>
              <a:t/>
            </a:r>
            <a:br>
              <a:rPr lang="en-US" altLang="ja-JP" sz="1000" dirty="0" smtClean="0"/>
            </a:br>
            <a:r>
              <a:rPr lang="ja-JP" altLang="en-US" sz="1000" dirty="0" smtClean="0"/>
              <a:t>講義の時間に余裕があれば、後ほど詳しくご説明致します。</a:t>
            </a:r>
            <a:endParaRPr lang="en-US" altLang="ja-JP" sz="1000" dirty="0" smtClean="0"/>
          </a:p>
        </p:txBody>
      </p:sp>
    </p:spTree>
    <p:extLst>
      <p:ext uri="{BB962C8B-B14F-4D97-AF65-F5344CB8AC3E}">
        <p14:creationId xmlns:p14="http://schemas.microsoft.com/office/powerpoint/2010/main" val="42376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1401353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1092243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65223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今度は喋ると同時に手を振るようにしてみます。</a:t>
            </a:r>
            <a:endParaRPr lang="en-US" altLang="ja-JP" dirty="0" smtClean="0"/>
          </a:p>
          <a:p>
            <a:r>
              <a:rPr lang="ja-JP" altLang="en-US" dirty="0" smtClean="0"/>
              <a:t>先ほどと同じように</a:t>
            </a:r>
            <a:r>
              <a:rPr lang="en-US" altLang="ja-JP" dirty="0" smtClean="0"/>
              <a:t>Say</a:t>
            </a:r>
            <a:r>
              <a:rPr lang="ja-JP" altLang="en-US" dirty="0" smtClean="0"/>
              <a:t>，</a:t>
            </a:r>
            <a:r>
              <a:rPr lang="en-US" altLang="ja-JP" dirty="0" err="1" smtClean="0"/>
              <a:t>Animatetion</a:t>
            </a:r>
            <a:r>
              <a:rPr lang="ja-JP" altLang="en-US" dirty="0" smtClean="0"/>
              <a:t>を追加しますが、繋ぎ方を図のように変えます。</a:t>
            </a:r>
            <a:endParaRPr lang="en-US" altLang="ja-JP" dirty="0" smtClean="0"/>
          </a:p>
          <a:p>
            <a:r>
              <a:rPr lang="ja-JP" altLang="en-US" dirty="0" smtClean="0"/>
              <a:t>実行するとサベリながら手を振ります。これは並列に繋いだ為、同時に処理を開始しているからです。</a:t>
            </a:r>
            <a:endParaRPr lang="en-US" altLang="ja-JP" dirty="0" smtClean="0"/>
          </a:p>
          <a:p>
            <a:endParaRPr lang="en-US" dirty="0" smtClean="0"/>
          </a:p>
          <a:p>
            <a:r>
              <a:rPr lang="ja-JP" altLang="en-US" dirty="0" smtClean="0"/>
              <a:t>簡易的なモーションと発話の機能であれば、これで十分ですが、</a:t>
            </a:r>
            <a:r>
              <a:rPr lang="en-US" altLang="ja-JP" dirty="0" smtClean="0"/>
              <a:t/>
            </a:r>
            <a:br>
              <a:rPr lang="en-US" altLang="ja-JP" dirty="0" smtClean="0"/>
            </a:br>
            <a:r>
              <a:rPr lang="ja-JP" altLang="en-US" dirty="0" smtClean="0"/>
              <a:t>このような機能をいくつも作ったり、難しいモーションを開発するようだと非常に開発効率が悪いですね。</a:t>
            </a:r>
            <a:r>
              <a:rPr lang="en-US" altLang="ja-JP" dirty="0" smtClean="0"/>
              <a:t/>
            </a:r>
            <a:br>
              <a:rPr lang="en-US" altLang="ja-JP" dirty="0" smtClean="0"/>
            </a:br>
            <a:r>
              <a:rPr lang="ja-JP" altLang="en-US" dirty="0" smtClean="0"/>
              <a:t>効率がよくなる開発方法を次のページでご紹介します。</a:t>
            </a:r>
            <a:endParaRPr lang="en-US" altLang="ja-JP" dirty="0" smtClean="0"/>
          </a:p>
        </p:txBody>
      </p:sp>
    </p:spTree>
    <p:extLst>
      <p:ext uri="{BB962C8B-B14F-4D97-AF65-F5344CB8AC3E}">
        <p14:creationId xmlns:p14="http://schemas.microsoft.com/office/powerpoint/2010/main" val="1434792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p>
          <a:p>
            <a:r>
              <a:rPr lang="en-US" altLang="ja-JP" dirty="0" smtClean="0"/>
              <a:t/>
            </a:r>
            <a:br>
              <a:rPr lang="en-US" altLang="ja-JP" dirty="0" smtClean="0"/>
            </a:br>
            <a:r>
              <a:rPr lang="en-US" altLang="ja-JP" dirty="0" smtClean="0"/>
              <a:t>25</a:t>
            </a:r>
            <a:r>
              <a:rPr lang="ja-JP" altLang="en-US" dirty="0" smtClean="0"/>
              <a:t>フレームレートにつき約</a:t>
            </a:r>
            <a:r>
              <a:rPr lang="en-US" altLang="ja-JP" dirty="0" smtClean="0"/>
              <a:t>1</a:t>
            </a:r>
            <a:r>
              <a:rPr lang="ja-JP" altLang="en-US" dirty="0" smtClean="0"/>
              <a:t>秒になります。</a:t>
            </a:r>
            <a:endParaRPr dirty="0"/>
          </a:p>
        </p:txBody>
      </p:sp>
    </p:spTree>
    <p:extLst>
      <p:ext uri="{BB962C8B-B14F-4D97-AF65-F5344CB8AC3E}">
        <p14:creationId xmlns:p14="http://schemas.microsoft.com/office/powerpoint/2010/main" val="466465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dirty="0" smtClean="0"/>
              <a:t>&lt;</a:t>
            </a:r>
            <a:r>
              <a:rPr lang="ja-JP" altLang="en-US" dirty="0" smtClean="0"/>
              <a:t>ページ説明</a:t>
            </a:r>
            <a:r>
              <a:rPr lang="en-US" dirty="0" smtClean="0"/>
              <a:t>&gt;</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1566968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451700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1167581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それでは、アプリ開発方法に入る前に、</a:t>
            </a:r>
            <a:r>
              <a:rPr lang="en-US" altLang="ja-JP" dirty="0" smtClean="0"/>
              <a:t/>
            </a:r>
            <a:br>
              <a:rPr lang="en-US" altLang="ja-JP" dirty="0" smtClean="0"/>
            </a:br>
            <a:r>
              <a:rPr lang="ja-JP" altLang="en-US" dirty="0" smtClean="0"/>
              <a:t>基本的な</a:t>
            </a:r>
            <a:r>
              <a:rPr lang="en-US" altLang="ja-JP" dirty="0" smtClean="0"/>
              <a:t>NAO</a:t>
            </a:r>
            <a:r>
              <a:rPr lang="ja-JP" altLang="en-US" dirty="0" smtClean="0"/>
              <a:t>の特徴についてと、コレグラフの操作方法についてご説明したいと思います。</a:t>
            </a:r>
            <a:endParaRPr dirty="0"/>
          </a:p>
        </p:txBody>
      </p:sp>
    </p:spTree>
    <p:extLst>
      <p:ext uri="{BB962C8B-B14F-4D97-AF65-F5344CB8AC3E}">
        <p14:creationId xmlns:p14="http://schemas.microsoft.com/office/powerpoint/2010/main" val="176575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br>
              <a:rPr lang="en-US" altLang="ja-JP" dirty="0" smtClean="0"/>
            </a:br>
            <a:r>
              <a:rPr lang="en-US" altLang="ja-JP" dirty="0" smtClean="0"/>
              <a:t/>
            </a:r>
            <a:br>
              <a:rPr lang="en-US" altLang="ja-JP" dirty="0" smtClean="0"/>
            </a:br>
            <a:r>
              <a:rPr lang="ja-JP" altLang="en-US" dirty="0" smtClean="0"/>
              <a:t>これは僕が普段行っているモーションの開発方法ですが、</a:t>
            </a:r>
            <a:br>
              <a:rPr lang="ja-JP" altLang="en-US" dirty="0" smtClean="0"/>
            </a:br>
            <a:r>
              <a:rPr lang="ja-JP" altLang="en-US" dirty="0" smtClean="0"/>
              <a:t>あくまで参考適度にお話し致します。。</a:t>
            </a:r>
            <a:br>
              <a:rPr lang="ja-JP" altLang="en-US" dirty="0" smtClean="0"/>
            </a:br>
            <a:r>
              <a:rPr lang="ja-JP" altLang="en-US" dirty="0" smtClean="0"/>
              <a:t>まずはアニメーションモードを使い、実機を動かして、大まかな動きを登録をします。</a:t>
            </a:r>
            <a:br>
              <a:rPr lang="ja-JP" altLang="en-US" dirty="0" smtClean="0"/>
            </a:br>
            <a:r>
              <a:rPr lang="ja-JP" altLang="en-US" dirty="0" smtClean="0"/>
              <a:t>大まかな動きが完成したら接続ロボットをバーチャルへ変更して、</a:t>
            </a:r>
            <a:br>
              <a:rPr lang="ja-JP" altLang="en-US" dirty="0" smtClean="0"/>
            </a:br>
            <a:r>
              <a:rPr lang="ja-JP" altLang="en-US" dirty="0" smtClean="0"/>
              <a:t>ロボットビューの数値を変更して微調節します。</a:t>
            </a:r>
            <a:br>
              <a:rPr lang="ja-JP" altLang="en-US" dirty="0" smtClean="0"/>
            </a:br>
            <a:r>
              <a:rPr lang="ja-JP" altLang="en-US" dirty="0" smtClean="0"/>
              <a:t>さらになめらかな動きにしたい場合は</a:t>
            </a:r>
          </a:p>
          <a:p>
            <a:r>
              <a:rPr lang="ja-JP" altLang="en-US" dirty="0" smtClean="0"/>
              <a:t>左上にあるタイムラインの編集ボタンを押して、点と点の間の移動線を調節して、自然な動きにしてあげる事をオススメ致します。</a:t>
            </a:r>
            <a:br>
              <a:rPr lang="ja-JP" altLang="en-US" dirty="0" smtClean="0"/>
            </a:br>
            <a:r>
              <a:rPr lang="ja-JP" altLang="en-US" dirty="0" smtClean="0"/>
              <a:t/>
            </a:r>
            <a:br>
              <a:rPr lang="ja-JP" altLang="en-US" dirty="0" smtClean="0"/>
            </a:br>
            <a:r>
              <a:rPr lang="ja-JP" altLang="en-US" dirty="0" smtClean="0"/>
              <a:t>何故このような面倒くさい事をするかと言いますと、</a:t>
            </a:r>
            <a:br>
              <a:rPr lang="ja-JP" altLang="en-US" dirty="0" smtClean="0"/>
            </a:br>
            <a:r>
              <a:rPr lang="ja-JP" altLang="en-US" dirty="0" smtClean="0"/>
              <a:t>実機</a:t>
            </a:r>
            <a:r>
              <a:rPr lang="en-US" altLang="ja-JP" dirty="0" smtClean="0"/>
              <a:t>NAO</a:t>
            </a:r>
            <a:r>
              <a:rPr lang="ja-JP" altLang="en-US" dirty="0" smtClean="0"/>
              <a:t>のモータへの負担、大きすぎる数値の変更による</a:t>
            </a:r>
            <a:r>
              <a:rPr lang="en-US" altLang="ja-JP" dirty="0" smtClean="0"/>
              <a:t>NAO</a:t>
            </a:r>
            <a:r>
              <a:rPr lang="ja-JP" altLang="en-US" dirty="0" smtClean="0"/>
              <a:t>の転倒などを考慮した開発方法だからです。</a:t>
            </a:r>
            <a:br>
              <a:rPr lang="ja-JP" altLang="en-US" dirty="0" smtClean="0"/>
            </a:br>
            <a:r>
              <a:rPr lang="ja-JP" altLang="en-US" dirty="0" smtClean="0"/>
              <a:t>これを怠ると、ギアやモータを痛めてしまったり、</a:t>
            </a:r>
            <a:r>
              <a:rPr lang="en-US" altLang="ja-JP" dirty="0" smtClean="0"/>
              <a:t>NAO</a:t>
            </a:r>
            <a:r>
              <a:rPr lang="ja-JP" altLang="en-US" dirty="0" smtClean="0"/>
              <a:t>が転倒する可能性が非常に高くなります。</a:t>
            </a:r>
            <a:br>
              <a:rPr lang="ja-JP" altLang="en-US" dirty="0" smtClean="0"/>
            </a:br>
            <a:r>
              <a:rPr lang="ja-JP" altLang="en-US" dirty="0" smtClean="0"/>
              <a:t/>
            </a:r>
            <a:br>
              <a:rPr lang="ja-JP" altLang="en-US" dirty="0" smtClean="0"/>
            </a:br>
            <a:r>
              <a:rPr lang="ja-JP" altLang="en-US" dirty="0" smtClean="0"/>
              <a:t>ちなみに</a:t>
            </a:r>
            <a:r>
              <a:rPr lang="en-US" altLang="ja-JP" dirty="0" smtClean="0"/>
              <a:t>25</a:t>
            </a:r>
            <a:r>
              <a:rPr lang="ja-JP" altLang="en-US" dirty="0" smtClean="0"/>
              <a:t>フレームレート毎に一つのモーションというのはあくまで目安です。</a:t>
            </a:r>
            <a:br>
              <a:rPr lang="ja-JP" altLang="en-US" dirty="0" smtClean="0"/>
            </a:br>
            <a:r>
              <a:rPr lang="ja-JP" altLang="en-US" dirty="0" smtClean="0"/>
              <a:t>手の開閉、手首のひねり程度の</a:t>
            </a:r>
            <a:br>
              <a:rPr lang="ja-JP" altLang="en-US" dirty="0" smtClean="0"/>
            </a:br>
            <a:r>
              <a:rPr lang="ja-JP" altLang="en-US" dirty="0" smtClean="0"/>
              <a:t>小さい動きであれば、もう少し間隔を狭くしても問題ありません。</a:t>
            </a:r>
            <a:br>
              <a:rPr lang="ja-JP" altLang="en-US" dirty="0" smtClean="0"/>
            </a:br>
            <a:endParaRPr lang="ja-JP" altLang="en-US" dirty="0" smtClean="0"/>
          </a:p>
          <a:p>
            <a:endParaRPr dirty="0"/>
          </a:p>
        </p:txBody>
      </p:sp>
    </p:spTree>
    <p:extLst>
      <p:ext uri="{BB962C8B-B14F-4D97-AF65-F5344CB8AC3E}">
        <p14:creationId xmlns:p14="http://schemas.microsoft.com/office/powerpoint/2010/main" val="1984406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496520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85754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80547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8890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49849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600" dirty="0" smtClean="0"/>
              <a:t>音声認識用の</a:t>
            </a:r>
            <a:r>
              <a:rPr lang="en-US" altLang="ja-JP" sz="1600" dirty="0" smtClean="0"/>
              <a:t>BOX</a:t>
            </a:r>
            <a:br>
              <a:rPr lang="en-US" altLang="ja-JP" sz="1600" dirty="0" smtClean="0"/>
            </a:br>
            <a:r>
              <a:rPr lang="en-US" altLang="ja-JP" sz="1600" dirty="0" err="1" smtClean="0"/>
              <a:t>SpeechReco</a:t>
            </a:r>
            <a:r>
              <a:rPr lang="ja-JP" altLang="en-US" sz="1600" dirty="0" smtClean="0"/>
              <a:t>ボックスの説明を致しますが、</a:t>
            </a:r>
            <a:r>
              <a:rPr lang="en-US" altLang="ja-JP" sz="1600" dirty="0" smtClean="0"/>
              <a:t/>
            </a:r>
            <a:br>
              <a:rPr lang="en-US" altLang="ja-JP" sz="1600" dirty="0" smtClean="0"/>
            </a:br>
            <a:r>
              <a:rPr lang="ja-JP" altLang="en-US" sz="1600" dirty="0" smtClean="0"/>
              <a:t>このボックスは基本的にアプリ開発ではあまり使いません。</a:t>
            </a:r>
            <a:r>
              <a:rPr lang="en-US" altLang="ja-JP" sz="1600" dirty="0" smtClean="0"/>
              <a:t/>
            </a:r>
            <a:br>
              <a:rPr lang="en-US" altLang="ja-JP" sz="1600" dirty="0" smtClean="0"/>
            </a:br>
            <a:r>
              <a:rPr lang="ja-JP" altLang="en-US" sz="1600" dirty="0" smtClean="0"/>
              <a:t>もっと便利でもっと簡単な開発方法がありますので、</a:t>
            </a:r>
            <a:r>
              <a:rPr lang="en-US" altLang="ja-JP" sz="1600" dirty="0" smtClean="0"/>
              <a:t/>
            </a:r>
            <a:br>
              <a:rPr lang="en-US" altLang="ja-JP" sz="1600" dirty="0" smtClean="0"/>
            </a:br>
            <a:r>
              <a:rPr lang="ja-JP" altLang="en-US" sz="1600" dirty="0" smtClean="0"/>
              <a:t>こんなボックスがあり、こんな機能がある程度に覚えていただければと思います。</a:t>
            </a:r>
            <a:r>
              <a:rPr lang="en-US" altLang="ja-JP" sz="1600" dirty="0" smtClean="0"/>
              <a:t/>
            </a:r>
            <a:br>
              <a:rPr lang="en-US" altLang="ja-JP" sz="1600" dirty="0" smtClean="0"/>
            </a:br>
            <a:r>
              <a:rPr lang="ja-JP" altLang="en-US" sz="1600" dirty="0" smtClean="0"/>
              <a:t>このボックスはあくまで入門編です。</a:t>
            </a:r>
            <a:r>
              <a:rPr lang="en-US" altLang="ja-JP" sz="1600" dirty="0" smtClean="0"/>
              <a:t/>
            </a:r>
            <a:br>
              <a:rPr lang="en-US" altLang="ja-JP" sz="1600" dirty="0" smtClean="0"/>
            </a:br>
            <a:r>
              <a:rPr lang="en-US" altLang="ja-JP" sz="1600" dirty="0" smtClean="0"/>
              <a:t/>
            </a:r>
            <a:br>
              <a:rPr lang="en-US" altLang="ja-JP" sz="1600" dirty="0" smtClean="0"/>
            </a:br>
            <a:r>
              <a:rPr lang="ja-JP" altLang="en-US" sz="1600" dirty="0" smtClean="0"/>
              <a:t>後ほど、便利な音声認識用ボックス、</a:t>
            </a:r>
            <a:r>
              <a:rPr lang="en-US" altLang="ja-JP" sz="1600" dirty="0" err="1" smtClean="0"/>
              <a:t>QiChat</a:t>
            </a:r>
            <a:r>
              <a:rPr lang="ja-JP" altLang="en-US" sz="1600" dirty="0" smtClean="0"/>
              <a:t>について詳しくご説明致します。</a:t>
            </a:r>
            <a:r>
              <a:rPr lang="en-US" altLang="ja-JP" sz="1600" dirty="0" smtClean="0"/>
              <a:t/>
            </a:r>
            <a:br>
              <a:rPr lang="en-US" altLang="ja-JP" sz="1600" dirty="0" smtClean="0"/>
            </a:br>
            <a:r>
              <a:rPr lang="en-US" altLang="ja-JP" sz="1600" dirty="0" smtClean="0"/>
              <a:t/>
            </a:r>
            <a:br>
              <a:rPr lang="en-US" altLang="ja-JP" sz="1600" dirty="0" smtClean="0"/>
            </a:br>
            <a:r>
              <a:rPr lang="en-US" altLang="ja-JP" sz="1600" dirty="0" smtClean="0"/>
              <a:t>&lt;</a:t>
            </a:r>
            <a:r>
              <a:rPr lang="ja-JP" altLang="en-US" sz="1600" dirty="0" smtClean="0"/>
              <a:t>ページ説明</a:t>
            </a:r>
            <a:r>
              <a:rPr lang="en-US" altLang="ja-JP" sz="1600" dirty="0" smtClean="0"/>
              <a:t>&gt;</a:t>
            </a:r>
            <a:endParaRPr sz="1600" dirty="0"/>
          </a:p>
        </p:txBody>
      </p:sp>
    </p:spTree>
    <p:extLst>
      <p:ext uri="{BB962C8B-B14F-4D97-AF65-F5344CB8AC3E}">
        <p14:creationId xmlns:p14="http://schemas.microsoft.com/office/powerpoint/2010/main" val="382711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22758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48913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5923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NAO</a:t>
            </a:r>
            <a:r>
              <a:rPr lang="ja-JP" altLang="en-US" dirty="0" smtClean="0"/>
              <a:t>の特徴についてご説明致します。</a:t>
            </a:r>
            <a:r>
              <a:rPr lang="en-US" altLang="ja-JP" dirty="0" smtClean="0"/>
              <a:t/>
            </a:r>
            <a:br>
              <a:rPr lang="en-US" altLang="ja-JP" dirty="0" smtClean="0"/>
            </a:br>
            <a:r>
              <a:rPr lang="ja-JP" altLang="en-US" dirty="0" smtClean="0"/>
              <a:t>アプリでもよく使うセンサーとしてはカメラとマイク、</a:t>
            </a:r>
            <a:r>
              <a:rPr lang="en-US" altLang="ja-JP" dirty="0" smtClean="0"/>
              <a:t>LED</a:t>
            </a:r>
            <a:r>
              <a:rPr lang="ja-JP" altLang="en-US" dirty="0" smtClean="0"/>
              <a:t>ライトですね。</a:t>
            </a:r>
            <a:endParaRPr lang="en-US" altLang="ja-JP" dirty="0" smtClean="0"/>
          </a:p>
          <a:p>
            <a:r>
              <a:rPr lang="ja-JP" altLang="en-US" dirty="0" smtClean="0"/>
              <a:t>カメラは額と口元にあり、正面と足元を写しています。</a:t>
            </a:r>
            <a:r>
              <a:rPr lang="en-US" altLang="ja-JP" dirty="0" smtClean="0"/>
              <a:t/>
            </a:r>
            <a:br>
              <a:rPr lang="en-US" altLang="ja-JP" dirty="0" smtClean="0"/>
            </a:br>
            <a:r>
              <a:rPr lang="ja-JP" altLang="en-US" dirty="0" smtClean="0"/>
              <a:t>マイクは頭部に４つあり、ユーザがどちらから話しかけてきているかを判断しています。</a:t>
            </a:r>
            <a:endParaRPr lang="en-US" altLang="ja-JP" dirty="0" smtClean="0"/>
          </a:p>
          <a:p>
            <a:r>
              <a:rPr lang="en-US" altLang="ja-JP" dirty="0" smtClean="0"/>
              <a:t>LED</a:t>
            </a:r>
            <a:r>
              <a:rPr lang="ja-JP" altLang="en-US" dirty="0" smtClean="0"/>
              <a:t>ライトは頭、耳、目、胸、脚の</a:t>
            </a:r>
            <a:r>
              <a:rPr lang="en-US" altLang="ja-JP" dirty="0" smtClean="0"/>
              <a:t>5</a:t>
            </a:r>
            <a:r>
              <a:rPr lang="ja-JP" altLang="en-US" dirty="0" smtClean="0"/>
              <a:t>箇所についており、</a:t>
            </a:r>
            <a:r>
              <a:rPr lang="en-US" altLang="ja-JP" dirty="0" smtClean="0"/>
              <a:t>LED</a:t>
            </a:r>
            <a:r>
              <a:rPr lang="ja-JP" altLang="en-US" dirty="0" smtClean="0"/>
              <a:t>の個数は様々です。</a:t>
            </a:r>
            <a:r>
              <a:rPr lang="en-US" altLang="ja-JP" dirty="0" smtClean="0"/>
              <a:t/>
            </a:r>
            <a:br>
              <a:rPr lang="en-US" altLang="ja-JP" dirty="0" smtClean="0"/>
            </a:br>
            <a:r>
              <a:rPr lang="en-US" altLang="ja-JP" dirty="0" smtClean="0"/>
              <a:t/>
            </a:r>
            <a:br>
              <a:rPr lang="en-US" altLang="ja-JP" dirty="0" smtClean="0"/>
            </a:br>
            <a:r>
              <a:rPr lang="en-US" altLang="ja-JP" dirty="0" smtClean="0"/>
              <a:t>CPU</a:t>
            </a:r>
            <a:r>
              <a:rPr lang="ja-JP" altLang="en-US" dirty="0" smtClean="0"/>
              <a:t>は</a:t>
            </a:r>
            <a:r>
              <a:rPr lang="en-US" altLang="ja-JP" dirty="0" smtClean="0"/>
              <a:t>ATOM</a:t>
            </a:r>
            <a:r>
              <a:rPr lang="ja-JP" altLang="en-US" dirty="0" smtClean="0"/>
              <a:t>を積んでおり、</a:t>
            </a:r>
            <a:r>
              <a:rPr lang="en-US" altLang="ja-JP" dirty="0" smtClean="0"/>
              <a:t>RAM</a:t>
            </a:r>
            <a:r>
              <a:rPr lang="ja-JP" altLang="en-US" dirty="0" smtClean="0"/>
              <a:t>は１</a:t>
            </a:r>
            <a:r>
              <a:rPr lang="en-US" altLang="ja-JP" dirty="0" smtClean="0"/>
              <a:t>GB</a:t>
            </a:r>
            <a:r>
              <a:rPr lang="ja-JP" altLang="en-US" dirty="0" smtClean="0"/>
              <a:t>、</a:t>
            </a:r>
            <a:r>
              <a:rPr lang="en-US" altLang="ja-JP" dirty="0" smtClean="0"/>
              <a:t>OS</a:t>
            </a:r>
            <a:r>
              <a:rPr lang="ja-JP" altLang="en-US" dirty="0" smtClean="0"/>
              <a:t>は</a:t>
            </a:r>
            <a:r>
              <a:rPr lang="en-US" altLang="ja-JP" dirty="0" smtClean="0"/>
              <a:t>Gentoo Linux</a:t>
            </a:r>
            <a:r>
              <a:rPr lang="ja-JP" altLang="en-US" dirty="0" smtClean="0"/>
              <a:t>ベースの</a:t>
            </a:r>
            <a:r>
              <a:rPr lang="en-US" altLang="ja-JP" dirty="0" err="1" smtClean="0"/>
              <a:t>NAOqi</a:t>
            </a:r>
            <a:r>
              <a:rPr lang="en-US" altLang="ja-JP" dirty="0" smtClean="0"/>
              <a:t> OS</a:t>
            </a:r>
            <a:r>
              <a:rPr lang="ja-JP" altLang="en-US" dirty="0" smtClean="0"/>
              <a:t>という独自</a:t>
            </a:r>
            <a:r>
              <a:rPr lang="en-US" altLang="ja-JP" dirty="0" smtClean="0"/>
              <a:t>OS</a:t>
            </a:r>
            <a:r>
              <a:rPr lang="ja-JP" altLang="en-US" dirty="0" smtClean="0"/>
              <a:t>はです。</a:t>
            </a:r>
            <a:endParaRPr dirty="0"/>
          </a:p>
        </p:txBody>
      </p:sp>
    </p:spTree>
    <p:extLst>
      <p:ext uri="{BB962C8B-B14F-4D97-AF65-F5344CB8AC3E}">
        <p14:creationId xmlns:p14="http://schemas.microsoft.com/office/powerpoint/2010/main" val="1023986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877444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48539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32713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56238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4" name="Shape 49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93156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6" name="Shape 50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68497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8" name="Shape 51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80905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0247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4" name="Shape 55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30481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2" name="Shape 57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665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207528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28850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50044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42387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19464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7" name="Shape 63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31559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64645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6" name="Shape 6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065291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1" name="Shape 69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88920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982633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31444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有線の場合は</a:t>
            </a:r>
            <a:r>
              <a:rPr lang="en-US" altLang="ja-JP" sz="1000" dirty="0" smtClean="0"/>
              <a:t>LAN</a:t>
            </a:r>
            <a:r>
              <a:rPr lang="ja-JP" altLang="en-US" sz="1000" dirty="0" smtClean="0"/>
              <a:t>ケーブル、</a:t>
            </a:r>
            <a:r>
              <a:rPr lang="en-US" altLang="ja-JP" sz="1000" dirty="0" smtClean="0"/>
              <a:t/>
            </a:r>
            <a:br>
              <a:rPr lang="en-US" altLang="ja-JP" sz="1000" dirty="0" smtClean="0"/>
            </a:br>
            <a:r>
              <a:rPr lang="ja-JP" altLang="en-US" sz="1000" dirty="0" smtClean="0"/>
              <a:t>無線の場合は</a:t>
            </a:r>
            <a:r>
              <a:rPr lang="en-US" altLang="ja-JP" sz="1000" dirty="0" err="1" smtClean="0"/>
              <a:t>Wifi</a:t>
            </a:r>
            <a:r>
              <a:rPr lang="ja-JP" altLang="en-US" sz="1000" dirty="0" smtClean="0"/>
              <a:t>ルータを使用して、アクセスポイントを共有することで通信できます。</a:t>
            </a:r>
            <a:r>
              <a:rPr lang="en-US" altLang="ja-JP" sz="1000" dirty="0" smtClean="0"/>
              <a:t/>
            </a:r>
            <a:br>
              <a:rPr lang="en-US" altLang="ja-JP" sz="1000" dirty="0" smtClean="0"/>
            </a:br>
            <a:r>
              <a:rPr lang="ja-JP" altLang="en-US" sz="1000" dirty="0" smtClean="0"/>
              <a:t>要は、同じ</a:t>
            </a:r>
            <a:r>
              <a:rPr lang="en-US" altLang="ja-JP" sz="1000" dirty="0" err="1" smtClean="0"/>
              <a:t>Wifi</a:t>
            </a:r>
            <a:r>
              <a:rPr lang="ja-JP" altLang="en-US" sz="1000" dirty="0" smtClean="0"/>
              <a:t>に接続していれば、</a:t>
            </a:r>
            <a:r>
              <a:rPr lang="en-US" altLang="ja-JP" sz="1000" dirty="0" smtClean="0"/>
              <a:t>PC</a:t>
            </a:r>
            <a:r>
              <a:rPr lang="ja-JP" altLang="en-US" sz="1000" dirty="0" smtClean="0"/>
              <a:t>側から</a:t>
            </a:r>
            <a:r>
              <a:rPr lang="en-US" altLang="ja-JP" sz="1000" dirty="0" smtClean="0"/>
              <a:t>NAO</a:t>
            </a:r>
            <a:r>
              <a:rPr lang="ja-JP" altLang="en-US" sz="1000" dirty="0" smtClean="0"/>
              <a:t>を検知できるようになります。</a:t>
            </a:r>
            <a:endParaRPr lang="en-US" altLang="ja-JP" sz="1000" dirty="0" smtClean="0"/>
          </a:p>
          <a:p>
            <a:pPr>
              <a:buSzPct val="25000"/>
            </a:pPr>
            <a:endParaRPr sz="1000" dirty="0"/>
          </a:p>
        </p:txBody>
      </p:sp>
    </p:spTree>
    <p:extLst>
      <p:ext uri="{BB962C8B-B14F-4D97-AF65-F5344CB8AC3E}">
        <p14:creationId xmlns:p14="http://schemas.microsoft.com/office/powerpoint/2010/main" val="412947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7" name="Shape 7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59152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8" name="Shape 7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67455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9" name="Shape 74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63549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5" name="Shape 7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369889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7" name="Shape 7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554814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87" name="Shape 78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01440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Shape 7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7" name="Shape 79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69625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7" name="Shape 80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5976251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7" name="Shape 8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98597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8" name="Shape 8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64544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各ウィンドウを説明致します。</a:t>
            </a:r>
            <a:endParaRPr sz="1000" dirty="0"/>
          </a:p>
        </p:txBody>
      </p:sp>
    </p:spTree>
    <p:extLst>
      <p:ext uri="{BB962C8B-B14F-4D97-AF65-F5344CB8AC3E}">
        <p14:creationId xmlns:p14="http://schemas.microsoft.com/office/powerpoint/2010/main" val="865723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862801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2" name="Shape 8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1310044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2" name="Shape 86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28328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2" name="Shape 87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118499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2" name="Shape 88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397754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2" name="Shape 89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464329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2" name="Shape 90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382621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3" name="Shape 91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4119777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3" name="Shape 92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622867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4" name="Shape 934"/>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169312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a:t>
            </a:r>
            <a:r>
              <a:rPr lang="ja-JP" altLang="en-US" sz="1000" dirty="0" smtClean="0"/>
              <a:t>各機能説明</a:t>
            </a:r>
            <a:r>
              <a:rPr lang="en-US" sz="1000" dirty="0" smtClean="0"/>
              <a:t>)</a:t>
            </a:r>
            <a:endParaRPr sz="1000" dirty="0"/>
          </a:p>
        </p:txBody>
      </p:sp>
    </p:spTree>
    <p:extLst>
      <p:ext uri="{BB962C8B-B14F-4D97-AF65-F5344CB8AC3E}">
        <p14:creationId xmlns:p14="http://schemas.microsoft.com/office/powerpoint/2010/main" val="148536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812902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5448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1970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各ボタン説明</a:t>
            </a:r>
            <a:r>
              <a:rPr lang="en-US" sz="1000" dirty="0" smtClean="0"/>
              <a:t>&gt;</a:t>
            </a:r>
          </a:p>
          <a:p>
            <a:pPr>
              <a:buSzPct val="25000"/>
            </a:pPr>
            <a:endParaRPr lang="en-US" sz="1000" dirty="0" smtClean="0"/>
          </a:p>
          <a:p>
            <a:pPr>
              <a:buSzPct val="25000"/>
            </a:pPr>
            <a:r>
              <a:rPr lang="ja-JP" altLang="en-US" sz="1000" dirty="0" smtClean="0"/>
              <a:t>オートノマスライフ、通称</a:t>
            </a:r>
            <a:r>
              <a:rPr lang="en-US" altLang="ja-JP" sz="1000" dirty="0" smtClean="0"/>
              <a:t>A-Life</a:t>
            </a:r>
            <a:r>
              <a:rPr lang="ja-JP" altLang="en-US" sz="1000" dirty="0" smtClean="0"/>
              <a:t>は</a:t>
            </a:r>
            <a:r>
              <a:rPr lang="en-US" altLang="ja-JP" sz="1000" dirty="0" smtClean="0"/>
              <a:t/>
            </a:r>
            <a:br>
              <a:rPr lang="en-US" altLang="ja-JP" sz="1000" dirty="0" smtClean="0"/>
            </a:br>
            <a:r>
              <a:rPr lang="en-US" altLang="ja-JP" sz="1000" dirty="0" smtClean="0"/>
              <a:t>NAO</a:t>
            </a:r>
            <a:r>
              <a:rPr lang="ja-JP" altLang="en-US" sz="1000" dirty="0" smtClean="0"/>
              <a:t>に人間らしい素振りをさせる機能です。</a:t>
            </a:r>
            <a:r>
              <a:rPr lang="en-US" altLang="ja-JP" sz="1000" dirty="0" smtClean="0"/>
              <a:t/>
            </a:r>
            <a:br>
              <a:rPr lang="en-US" altLang="ja-JP" sz="1000" dirty="0" smtClean="0"/>
            </a:br>
            <a:r>
              <a:rPr lang="ja-JP" altLang="en-US" sz="1000" dirty="0" smtClean="0"/>
              <a:t>基本的にほとんどの機能は、このオートノマスライフが起動している状態を前提に開発されます。</a:t>
            </a:r>
            <a:r>
              <a:rPr lang="en-US" altLang="ja-JP" sz="1000" dirty="0" smtClean="0"/>
              <a:t/>
            </a:r>
            <a:br>
              <a:rPr lang="en-US" altLang="ja-JP" sz="1000" dirty="0" smtClean="0"/>
            </a:br>
            <a:r>
              <a:rPr lang="ja-JP" altLang="en-US" sz="1000" dirty="0" smtClean="0"/>
              <a:t>起動している代表的な機能は、</a:t>
            </a:r>
            <a:r>
              <a:rPr lang="en-US" altLang="ja-JP" sz="1000" dirty="0" smtClean="0"/>
              <a:t/>
            </a:r>
            <a:br>
              <a:rPr lang="en-US" altLang="ja-JP" sz="1000" dirty="0" smtClean="0"/>
            </a:br>
            <a:r>
              <a:rPr lang="ja-JP" altLang="en-US" sz="1000" dirty="0" smtClean="0"/>
              <a:t>タッチセンサー、音声入力、自身の転倒、人、音、動きなどの感知と</a:t>
            </a:r>
            <a:endParaRPr lang="en-US" altLang="ja-JP" sz="1000" dirty="0" smtClean="0"/>
          </a:p>
          <a:p>
            <a:pPr>
              <a:buSzPct val="25000"/>
            </a:pPr>
            <a:r>
              <a:rPr lang="en-US" altLang="ja-JP" sz="1000" dirty="0" smtClean="0"/>
              <a:t>Breath</a:t>
            </a:r>
            <a:r>
              <a:rPr lang="ja-JP" altLang="en-US" sz="1000" dirty="0" smtClean="0"/>
              <a:t>と呼ばれる呼吸しているかのようなモーションです。</a:t>
            </a:r>
            <a:endParaRPr lang="en-US" altLang="ja-JP" sz="1000" dirty="0" smtClean="0"/>
          </a:p>
          <a:p>
            <a:pPr>
              <a:buSzPct val="25000"/>
            </a:pPr>
            <a:endParaRPr sz="1000" dirty="0"/>
          </a:p>
        </p:txBody>
      </p:sp>
    </p:spTree>
    <p:extLst>
      <p:ext uri="{BB962C8B-B14F-4D97-AF65-F5344CB8AC3E}">
        <p14:creationId xmlns:p14="http://schemas.microsoft.com/office/powerpoint/2010/main" val="200704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25.png"/><Relationship Id="rId5" Type="http://schemas.openxmlformats.org/officeDocument/2006/relationships/image" Target="../media/image87.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94.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9.png"/><Relationship Id="rId5" Type="http://schemas.openxmlformats.org/officeDocument/2006/relationships/image" Target="../media/image104.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hyperlink" Target="http://qiita.com/Atelier-Akihabara/items/7a898f5e4d878b1ad889#3-2" TargetMode="External"/><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hyperlink" Target="http://qiita.com/Atelier-Akihabara/items/7a898f5e4d878b1ad889#3-2" TargetMode="External"/><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qiita.com/Atelier-Akihabara/items/716e88b306db12751c9b"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en-US" sz="6000" b="0" i="0" u="none" strike="noStrike" cap="none" dirty="0" err="1" smtClean="0">
                <a:solidFill>
                  <a:schemeClr val="accent4">
                    <a:lumMod val="20000"/>
                    <a:lumOff val="80000"/>
                  </a:schemeClr>
                </a:solidFill>
                <a:latin typeface="+mj-ea"/>
                <a:ea typeface="+mj-ea"/>
                <a:cs typeface="MS PGothic" charset="-128"/>
                <a:sym typeface="Arial"/>
              </a:rPr>
              <a:t>Choregraphe</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dirty="0" err="1">
                <a:solidFill>
                  <a:schemeClr val="accent4">
                    <a:lumMod val="20000"/>
                    <a:lumOff val="80000"/>
                  </a:schemeClr>
                </a:solidFill>
                <a:latin typeface="MS Gothic" charset="-128"/>
                <a:ea typeface="MS Gothic" charset="-128"/>
                <a:cs typeface="MS Gothic" charset="-128"/>
              </a:rPr>
              <a:t>入門編</a:t>
            </a:r>
            <a:endParaRPr lang="en-US" altLang="ja-JP" sz="6000" dirty="0">
              <a:solidFill>
                <a:schemeClr val="accent4">
                  <a:lumMod val="20000"/>
                  <a:lumOff val="80000"/>
                </a:schemeClr>
              </a:solidFill>
              <a:latin typeface="MS Gothic" charset="-128"/>
              <a:ea typeface="MS Gothic" charset="-128"/>
              <a:cs typeface="MS Gothic" charset="-128"/>
            </a:endParaRPr>
          </a:p>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ext uri="{D42A27DB-BD31-4B8C-83A1-F6EECF244321}">
                <p14:modId xmlns:p14="http://schemas.microsoft.com/office/powerpoint/2010/main" val="1675619416"/>
              </p:ext>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671546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750107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834519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218778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3929063"/>
            <a:ext cx="9976200" cy="3156682"/>
          </a:xfrm>
        </p:spPr>
        <p:txBody>
          <a:bodyPr/>
          <a:lstStyle/>
          <a:p>
            <a:r>
              <a:rPr kumimoji="1" lang="ja-JP" altLang="en-US" dirty="0" smtClean="0"/>
              <a:t>アプリを起動する方法の一つに音声認識による起動方法があります。</a:t>
            </a:r>
            <a:endParaRPr kumimoji="1" lang="en-US" altLang="ja-JP" dirty="0" smtClean="0"/>
          </a:p>
          <a:p>
            <a:r>
              <a:rPr kumimoji="1" lang="ja-JP" altLang="en-US" dirty="0" smtClean="0"/>
              <a:t>予め設定した言葉を</a:t>
            </a:r>
            <a:r>
              <a:rPr kumimoji="1" lang="en-US" altLang="ja-JP" dirty="0" smtClean="0"/>
              <a:t>NAO</a:t>
            </a:r>
            <a:r>
              <a:rPr kumimoji="1" lang="ja-JP" altLang="en-US" dirty="0" smtClean="0"/>
              <a:t>に呼びかける事で、紐付いた</a:t>
            </a:r>
            <a:r>
              <a:rPr kumimoji="1" lang="en-US" altLang="ja-JP" dirty="0" smtClean="0"/>
              <a:t>behavior</a:t>
            </a:r>
            <a:r>
              <a:rPr kumimoji="1" lang="ja-JP" altLang="en-US" dirty="0" smtClean="0"/>
              <a:t>を起動することができます。</a:t>
            </a:r>
            <a:endParaRPr kumimoji="1" lang="en-US" altLang="ja-JP" dirty="0" smtClean="0"/>
          </a:p>
          <a:p>
            <a:r>
              <a:rPr kumimoji="1" lang="ja-JP" altLang="en-US" dirty="0" smtClean="0"/>
              <a:t>この言葉を「トリガーセンテンス」と呼びます。</a:t>
            </a:r>
            <a:endParaRPr kumimoji="1" lang="en-US" altLang="ja-JP" dirty="0" smtClean="0"/>
          </a:p>
          <a:p>
            <a:r>
              <a:rPr kumimoji="1" lang="ja-JP" altLang="en-US" dirty="0" smtClean="0"/>
              <a:t>プロパティ左側のパッケージコンテンツから設定したい</a:t>
            </a:r>
            <a:r>
              <a:rPr kumimoji="1" lang="en-US" altLang="ja-JP" dirty="0" smtClean="0"/>
              <a:t>behavior</a:t>
            </a:r>
            <a:r>
              <a:rPr kumimoji="1" lang="ja-JP" altLang="en-US" dirty="0" smtClean="0"/>
              <a:t>ファルダを選択します。</a:t>
            </a:r>
            <a:endParaRPr kumimoji="1" lang="en-US" altLang="ja-JP" dirty="0" smtClean="0"/>
          </a:p>
          <a:p>
            <a:r>
              <a:rPr kumimoji="1" lang="ja-JP" altLang="en-US" dirty="0" smtClean="0"/>
              <a:t>画面中央に表示されたトリガーセンテンス出力欄をクリックしましょう。</a:t>
            </a:r>
            <a:endParaRPr kumimoji="1" lang="en-US" altLang="ja-JP" dirty="0" smtClean="0"/>
          </a:p>
          <a:p>
            <a:r>
              <a:rPr kumimoji="1" lang="ja-JP" altLang="en-US" dirty="0" smtClean="0"/>
              <a:t>右側にトリガーセンテンス入力欄が表示されました。</a:t>
            </a:r>
            <a:endParaRPr kumimoji="1" lang="en-US" altLang="ja-JP" dirty="0" smtClean="0"/>
          </a:p>
          <a:p>
            <a:r>
              <a:rPr kumimoji="1" lang="ja-JP" altLang="en-US" dirty="0" smtClean="0"/>
              <a:t>こちらに起動する際に</a:t>
            </a:r>
            <a:r>
              <a:rPr kumimoji="1" lang="en-US" altLang="ja-JP" dirty="0" smtClean="0"/>
              <a:t>NAO</a:t>
            </a:r>
            <a:r>
              <a:rPr kumimoji="1" lang="ja-JP" altLang="en-US" dirty="0" smtClean="0"/>
              <a:t>に呼びかける言葉を設定しましょう。</a:t>
            </a:r>
            <a:endParaRPr kumimoji="1" lang="en-US" altLang="ja-JP" dirty="0" smtClean="0"/>
          </a:p>
          <a:p>
            <a:r>
              <a:rPr kumimoji="1" lang="ja-JP" altLang="en-US" dirty="0" smtClean="0"/>
              <a:t>アプリをインストールして、オートノマスライフが</a:t>
            </a:r>
            <a:r>
              <a:rPr kumimoji="1" lang="en-US" altLang="ja-JP" dirty="0" smtClean="0"/>
              <a:t>ON</a:t>
            </a:r>
            <a:r>
              <a:rPr kumimoji="1" lang="ja-JP" altLang="en-US" dirty="0" smtClean="0"/>
              <a:t>になっている状態で呼びかければ、紐付いたアプリが起動します。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音声認識でアプリを起動</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トリガーセンテンス</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5246" t="3366" r="5693" b="50086"/>
          <a:stretch/>
        </p:blipFill>
        <p:spPr bwMode="auto">
          <a:xfrm>
            <a:off x="685433" y="1641501"/>
            <a:ext cx="4314190" cy="202692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63833" t="11148" r="5201" b="41203"/>
          <a:stretch/>
        </p:blipFill>
        <p:spPr bwMode="auto">
          <a:xfrm>
            <a:off x="6872287" y="1641501"/>
            <a:ext cx="1600199" cy="202692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1801491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657725"/>
            <a:ext cx="9976200" cy="2428020"/>
          </a:xfrm>
        </p:spPr>
        <p:txBody>
          <a:bodyPr/>
          <a:lstStyle/>
          <a:p>
            <a:r>
              <a:rPr kumimoji="1" lang="ja-JP" altLang="en-US" dirty="0" smtClean="0"/>
              <a:t>コレグラフと</a:t>
            </a:r>
            <a:r>
              <a:rPr kumimoji="1" lang="en-US" altLang="ja-JP" dirty="0" smtClean="0"/>
              <a:t>NAO</a:t>
            </a:r>
            <a:r>
              <a:rPr kumimoji="1" lang="ja-JP" altLang="en-US" dirty="0" smtClean="0"/>
              <a:t>を接続して、インストールしたいアプリをコレグラフで開きます。</a:t>
            </a:r>
            <a:endParaRPr kumimoji="1" lang="en-US" altLang="ja-JP" dirty="0" smtClean="0"/>
          </a:p>
          <a:p>
            <a:r>
              <a:rPr kumimoji="1" lang="ja-JP" altLang="en-US" dirty="0" smtClean="0"/>
              <a:t>コレグラフのロボットアプリケーションのウィンドウにある</a:t>
            </a:r>
            <a:r>
              <a:rPr kumimoji="1" lang="en-US" altLang="ja-JP" dirty="0" smtClean="0"/>
              <a:t>[</a:t>
            </a:r>
            <a:r>
              <a:rPr kumimoji="1" lang="ja-JP" altLang="en-US" dirty="0" smtClean="0"/>
              <a:t>現在のプロジェクトをパッケージングしてロボットにインストール</a:t>
            </a:r>
            <a:r>
              <a:rPr kumimoji="1" lang="en-US" altLang="ja-JP" dirty="0" smtClean="0"/>
              <a:t>]</a:t>
            </a:r>
            <a:r>
              <a:rPr kumimoji="1" lang="ja-JP" altLang="en-US" dirty="0" smtClean="0"/>
              <a:t>ボタンをクリックするとインストールが開始されます。</a:t>
            </a:r>
            <a:endParaRPr kumimoji="1" lang="en-US" altLang="ja-JP" dirty="0" smtClean="0"/>
          </a:p>
          <a:p>
            <a:r>
              <a:rPr kumimoji="1" lang="ja-JP" altLang="en-US" dirty="0" smtClean="0"/>
              <a:t>ロボットアプリケーションの一覧に開いていたアプリの名前が表示されれば、無事インストール完了です。</a:t>
            </a:r>
            <a:endParaRPr kumimoji="1" lang="en-US" altLang="ja-JP" dirty="0" smtClean="0"/>
          </a:p>
          <a:p>
            <a:r>
              <a:rPr kumimoji="1" lang="ja-JP" altLang="en-US" dirty="0" smtClean="0"/>
              <a:t>アンインストールしたい場合は一覧からアプリを選択して、</a:t>
            </a:r>
            <a:r>
              <a:rPr kumimoji="1" lang="en-US" altLang="ja-JP" dirty="0" smtClean="0"/>
              <a:t>[</a:t>
            </a:r>
            <a:r>
              <a:rPr kumimoji="1" lang="ja-JP" altLang="en-US" dirty="0" smtClean="0"/>
              <a:t>選択したアプリケーションをロボットから削除</a:t>
            </a:r>
            <a:r>
              <a:rPr kumimoji="1" lang="en-US" altLang="ja-JP" dirty="0" smtClean="0"/>
              <a:t>]</a:t>
            </a:r>
            <a:r>
              <a:rPr kumimoji="1" lang="ja-JP" altLang="en-US" dirty="0" smtClean="0"/>
              <a:t>ボタンをクリックしましょう。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ロボアプリケーションタブからのインストール</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アプリのインストール</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2421" t="7146" r="83884" b="86359"/>
          <a:stretch/>
        </p:blipFill>
        <p:spPr bwMode="auto">
          <a:xfrm>
            <a:off x="5506878" y="2457139"/>
            <a:ext cx="1249680" cy="104140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b="41596"/>
          <a:stretch/>
        </p:blipFill>
        <p:spPr>
          <a:xfrm>
            <a:off x="1693204" y="1655143"/>
            <a:ext cx="3072924" cy="2645393"/>
          </a:xfrm>
          <a:prstGeom prst="rect">
            <a:avLst/>
          </a:prstGeom>
        </p:spPr>
      </p:pic>
      <p:pic>
        <p:nvPicPr>
          <p:cNvPr id="7" name="図 6"/>
          <p:cNvPicPr/>
          <p:nvPr/>
        </p:nvPicPr>
        <p:blipFill rotWithShape="1">
          <a:blip r:embed="rId5">
            <a:extLst>
              <a:ext uri="{28A0092B-C50C-407E-A947-70E740481C1C}">
                <a14:useLocalDpi xmlns:a14="http://schemas.microsoft.com/office/drawing/2010/main" val="0"/>
              </a:ext>
            </a:extLst>
          </a:blip>
          <a:srcRect l="18989" r="61037" b="73059"/>
          <a:stretch/>
        </p:blipFill>
        <p:spPr bwMode="auto">
          <a:xfrm>
            <a:off x="7702790" y="2484588"/>
            <a:ext cx="1249680" cy="1062363"/>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1438489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17</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57867" y="1655146"/>
            <a:ext cx="4981500"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en-US" dirty="0"/>
              <a:t>はじめに</a:t>
            </a:r>
          </a:p>
          <a:p>
            <a:pPr marL="317500" lvl="0" indent="-152400" rtl="0">
              <a:lnSpc>
                <a:spcPct val="200000"/>
              </a:lnSpc>
              <a:spcBef>
                <a:spcPts val="0"/>
              </a:spcBef>
            </a:pPr>
            <a:r>
              <a:rPr lang="en-US" dirty="0" err="1"/>
              <a:t>NAOのハードウェア仕様</a:t>
            </a:r>
            <a:endParaRPr lang="en-US" dirty="0"/>
          </a:p>
          <a:p>
            <a:pPr marL="317500" lvl="0" indent="-152400" rtl="0">
              <a:lnSpc>
                <a:spcPct val="200000"/>
              </a:lnSpc>
              <a:spcBef>
                <a:spcPts val="0"/>
              </a:spcBef>
            </a:pPr>
            <a:r>
              <a:rPr lang="en-US" dirty="0" err="1"/>
              <a:t>Choregraphe動作環境</a:t>
            </a:r>
            <a:endParaRPr lang="en-US" dirty="0"/>
          </a:p>
          <a:p>
            <a:pPr marL="317500" lvl="0" indent="-152400" rtl="0">
              <a:lnSpc>
                <a:spcPct val="200000"/>
              </a:lnSpc>
              <a:spcBef>
                <a:spcPts val="0"/>
              </a:spcBef>
            </a:pPr>
            <a:r>
              <a:rPr lang="en-US" dirty="0"/>
              <a:t>接続環境</a:t>
            </a:r>
          </a:p>
          <a:p>
            <a:pPr marL="317500" lvl="0" indent="-152400" rtl="0">
              <a:lnSpc>
                <a:spcPct val="200000"/>
              </a:lnSpc>
              <a:spcBef>
                <a:spcPts val="0"/>
              </a:spcBef>
            </a:pPr>
            <a:r>
              <a:rPr lang="en-US" dirty="0"/>
              <a:t>セッティング</a:t>
            </a:r>
          </a:p>
          <a:p>
            <a:pPr marL="317500" lvl="0" indent="-152400" rtl="0">
              <a:lnSpc>
                <a:spcPct val="200000"/>
              </a:lnSpc>
              <a:spcBef>
                <a:spcPts val="0"/>
              </a:spcBef>
            </a:pPr>
            <a:r>
              <a:rPr lang="en-US" dirty="0"/>
              <a:t>ウインドウ</a:t>
            </a:r>
          </a:p>
          <a:p>
            <a:pPr marL="317500" lvl="0" indent="-152400" rtl="0">
              <a:lnSpc>
                <a:spcPct val="200000"/>
              </a:lnSpc>
              <a:spcBef>
                <a:spcPts val="0"/>
              </a:spcBef>
            </a:pPr>
            <a:r>
              <a:rPr lang="en-US" dirty="0"/>
              <a:t>本書のみかた</a:t>
            </a:r>
          </a:p>
          <a:p>
            <a:pPr marL="0" lvl="0" indent="0" rtl="0">
              <a:lnSpc>
                <a:spcPct val="200000"/>
              </a:lnSpc>
              <a:spcBef>
                <a:spcPts val="0"/>
              </a:spcBef>
              <a:buNone/>
            </a:pPr>
            <a:r>
              <a:rPr lang="en-US" dirty="0" err="1"/>
              <a:t>NAOを動かしてみよう</a:t>
            </a:r>
            <a:endParaRPr lang="en-US" dirty="0"/>
          </a:p>
          <a:p>
            <a:pPr marL="317500" lvl="0" indent="-152400" rtl="0">
              <a:lnSpc>
                <a:spcPct val="200000"/>
              </a:lnSpc>
              <a:spcBef>
                <a:spcPts val="0"/>
              </a:spcBef>
            </a:pPr>
            <a:r>
              <a:rPr lang="en-US" dirty="0"/>
              <a:t>しゃべらせてみよう</a:t>
            </a:r>
          </a:p>
          <a:p>
            <a:pPr marL="317500" lvl="0" indent="-152400" rtl="0">
              <a:lnSpc>
                <a:spcPct val="200000"/>
              </a:lnSpc>
              <a:spcBef>
                <a:spcPts val="0"/>
              </a:spcBef>
            </a:pPr>
            <a:r>
              <a:rPr lang="en-US" dirty="0"/>
              <a:t>動かしてみよう</a:t>
            </a:r>
          </a:p>
        </p:txBody>
      </p:sp>
      <p:sp>
        <p:nvSpPr>
          <p:cNvPr id="34" name="Shape 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endParaRPr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
        <p:nvSpPr>
          <p:cNvPr id="37" name="Shape 37"/>
          <p:cNvSpPr txBox="1">
            <a:spLocks noGrp="1"/>
          </p:cNvSpPr>
          <p:nvPr>
            <p:ph type="body" idx="1"/>
          </p:nvPr>
        </p:nvSpPr>
        <p:spPr>
          <a:xfrm>
            <a:off x="5417863" y="1655164"/>
            <a:ext cx="4981500" cy="5430600"/>
          </a:xfrm>
          <a:prstGeom prst="rect">
            <a:avLst/>
          </a:prstGeom>
        </p:spPr>
        <p:txBody>
          <a:bodyPr lIns="64650" tIns="64650" rIns="64650" bIns="64650" anchor="t" anchorCtr="0">
            <a:noAutofit/>
          </a:bodyPr>
          <a:lstStyle/>
          <a:p>
            <a:pPr marL="317500" lvl="0" indent="-152400" rtl="0">
              <a:lnSpc>
                <a:spcPct val="200000"/>
              </a:lnSpc>
              <a:spcBef>
                <a:spcPts val="0"/>
              </a:spcBef>
            </a:pPr>
            <a:r>
              <a:rPr lang="en-US" dirty="0"/>
              <a:t>フリ付きでしゃべらせてみよう</a:t>
            </a:r>
          </a:p>
          <a:p>
            <a:pPr marL="317500" lvl="0" indent="-152400" rtl="0">
              <a:lnSpc>
                <a:spcPct val="200000"/>
              </a:lnSpc>
              <a:spcBef>
                <a:spcPts val="0"/>
              </a:spcBef>
            </a:pPr>
            <a:r>
              <a:rPr lang="en-US" dirty="0"/>
              <a:t>顔に反応するボックス</a:t>
            </a:r>
          </a:p>
          <a:p>
            <a:pPr marL="317500" lvl="0" indent="-152400" rtl="0">
              <a:lnSpc>
                <a:spcPct val="200000"/>
              </a:lnSpc>
              <a:spcBef>
                <a:spcPts val="0"/>
              </a:spcBef>
            </a:pPr>
            <a:r>
              <a:rPr lang="en-US" dirty="0" err="1"/>
              <a:t>NAOと対話する</a:t>
            </a:r>
            <a:endParaRPr lang="en-US" dirty="0"/>
          </a:p>
          <a:p>
            <a:pPr marL="317500" lvl="0" indent="-152400" rtl="0">
              <a:lnSpc>
                <a:spcPct val="200000"/>
              </a:lnSpc>
              <a:spcBef>
                <a:spcPts val="0"/>
              </a:spcBef>
            </a:pPr>
            <a:r>
              <a:rPr lang="en-US" dirty="0"/>
              <a:t>タッチセンサを使おう</a:t>
            </a:r>
          </a:p>
          <a:p>
            <a:pPr marL="317500" lvl="0" indent="-152400" rtl="0">
              <a:lnSpc>
                <a:spcPct val="200000"/>
              </a:lnSpc>
              <a:spcBef>
                <a:spcPts val="0"/>
              </a:spcBef>
            </a:pPr>
            <a:r>
              <a:rPr lang="en-US" dirty="0"/>
              <a:t>独自ボックスの作成</a:t>
            </a:r>
          </a:p>
          <a:p>
            <a:pPr marL="317500" lvl="0" indent="-152400" rtl="0">
              <a:lnSpc>
                <a:spcPct val="200000"/>
              </a:lnSpc>
              <a:spcBef>
                <a:spcPts val="0"/>
              </a:spcBef>
            </a:pPr>
            <a:r>
              <a:rPr lang="en-US" dirty="0"/>
              <a:t>条件分岐させてみよう</a:t>
            </a:r>
          </a:p>
          <a:p>
            <a:pPr marL="317500" lvl="0" indent="-152400" rtl="0">
              <a:lnSpc>
                <a:spcPct val="200000"/>
              </a:lnSpc>
              <a:spcBef>
                <a:spcPts val="0"/>
              </a:spcBef>
            </a:pPr>
            <a:r>
              <a:rPr lang="en-US" dirty="0" err="1"/>
              <a:t>Boxの死活処理を知ろう</a:t>
            </a:r>
            <a:endParaRPr lang="en-US" dirty="0"/>
          </a:p>
          <a:p>
            <a:pPr marL="317500" lvl="0" indent="-152400" rtl="0">
              <a:lnSpc>
                <a:spcPct val="200000"/>
              </a:lnSpc>
              <a:spcBef>
                <a:spcPts val="0"/>
              </a:spcBef>
            </a:pPr>
            <a:r>
              <a:rPr lang="en-US" dirty="0"/>
              <a:t>Ex　高度な対話を実現しよう</a:t>
            </a:r>
          </a:p>
          <a:p>
            <a:pPr marL="317500" lvl="0" indent="-152400" rtl="0">
              <a:lnSpc>
                <a:spcPct val="200000"/>
              </a:lnSpc>
              <a:spcBef>
                <a:spcPts val="0"/>
              </a:spcBef>
            </a:pPr>
            <a:r>
              <a:rPr lang="en-US" dirty="0"/>
              <a:t>Ex　</a:t>
            </a:r>
            <a:r>
              <a:rPr lang="en-US" dirty="0" err="1" smtClean="0"/>
              <a:t>Pythonプログラミングをしてみよう</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a:spcBef>
                <a:spcPts val="0"/>
              </a:spcBef>
              <a:buClr>
                <a:schemeClr val="dk1"/>
              </a:buClr>
              <a:buSzPct val="40000"/>
              <a:buFont typeface="Arial"/>
              <a:buNone/>
            </a:pPr>
            <a:r>
              <a:rPr lang="en-US">
                <a:solidFill>
                  <a:schemeClr val="dk2"/>
                </a:solidFill>
              </a:rPr>
              <a:t>ボックスの入出力</a:t>
            </a:r>
          </a:p>
        </p:txBody>
      </p:sp>
      <p:sp>
        <p:nvSpPr>
          <p:cNvPr id="185" name="Shape 18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solidFill>
                  <a:srgbClr val="FFFFFF"/>
                </a:solidFill>
              </a:rPr>
              <a:t>補足</a:t>
            </a:r>
          </a:p>
        </p:txBody>
      </p:sp>
      <p:sp>
        <p:nvSpPr>
          <p:cNvPr id="186" name="Shape 18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22</a:t>
            </a:fld>
            <a:endParaRPr lang="en-US"/>
          </a:p>
        </p:txBody>
      </p:sp>
      <p:sp>
        <p:nvSpPr>
          <p:cNvPr id="187" name="Shape 187"/>
          <p:cNvSpPr txBox="1"/>
          <p:nvPr/>
        </p:nvSpPr>
        <p:spPr>
          <a:xfrm>
            <a:off x="231263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①</a:t>
            </a:r>
          </a:p>
        </p:txBody>
      </p:sp>
      <p:sp>
        <p:nvSpPr>
          <p:cNvPr id="188" name="Shape 188"/>
          <p:cNvSpPr txBox="1"/>
          <p:nvPr/>
        </p:nvSpPr>
        <p:spPr>
          <a:xfrm>
            <a:off x="4245553"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②</a:t>
            </a:r>
          </a:p>
        </p:txBody>
      </p:sp>
      <p:sp>
        <p:nvSpPr>
          <p:cNvPr id="189" name="Shape 189"/>
          <p:cNvSpPr txBox="1"/>
          <p:nvPr/>
        </p:nvSpPr>
        <p:spPr>
          <a:xfrm>
            <a:off x="6157101"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③</a:t>
            </a:r>
          </a:p>
        </p:txBody>
      </p:sp>
      <p:sp>
        <p:nvSpPr>
          <p:cNvPr id="190" name="Shape 190"/>
          <p:cNvSpPr txBox="1"/>
          <p:nvPr/>
        </p:nvSpPr>
        <p:spPr>
          <a:xfrm>
            <a:off x="8068650" y="5352560"/>
            <a:ext cx="389699" cy="402300"/>
          </a:xfrm>
          <a:prstGeom prst="rect">
            <a:avLst/>
          </a:prstGeom>
          <a:noFill/>
          <a:ln>
            <a:noFill/>
          </a:ln>
        </p:spPr>
        <p:txBody>
          <a:bodyPr lIns="64650" tIns="64650" rIns="64650" bIns="64650" anchor="ctr" anchorCtr="0">
            <a:noAutofit/>
          </a:bodyPr>
          <a:lstStyle/>
          <a:p>
            <a:pPr lvl="0" algn="ctr" rtl="0">
              <a:spcBef>
                <a:spcPts val="0"/>
              </a:spcBef>
              <a:buNone/>
            </a:pPr>
            <a:r>
              <a:rPr lang="en-US" sz="1700">
                <a:solidFill>
                  <a:srgbClr val="000000"/>
                </a:solidFill>
              </a:rPr>
              <a:t>④</a:t>
            </a:r>
          </a:p>
        </p:txBody>
      </p:sp>
      <p:sp>
        <p:nvSpPr>
          <p:cNvPr id="191" name="Shape 19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43000"/>
              </a:lnSpc>
              <a:spcBef>
                <a:spcPts val="0"/>
              </a:spcBef>
              <a:buNone/>
            </a:pPr>
            <a:r>
              <a:rPr lang="en-US" sz="2000" dirty="0"/>
              <a:t>色による種類</a:t>
            </a:r>
          </a:p>
          <a:p>
            <a:pPr marL="0" lvl="0" indent="0" rtl="0">
              <a:lnSpc>
                <a:spcPct val="100000"/>
              </a:lnSpc>
              <a:spcBef>
                <a:spcPts val="1200"/>
              </a:spcBef>
              <a:buNone/>
            </a:pPr>
            <a:r>
              <a:rPr lang="en-US" dirty="0"/>
              <a:t>ボックスには入力や出力があり、色がついています。色により、この入力がどのようなデータを受け取るものなのか、あるいは出力がどのようなデータを引き渡すものなのかがわかります。</a:t>
            </a:r>
          </a:p>
          <a:p>
            <a:pPr marL="0" lvl="0" indent="0" rtl="0">
              <a:lnSpc>
                <a:spcPct val="100000"/>
              </a:lnSpc>
              <a:spcBef>
                <a:spcPts val="0"/>
              </a:spcBef>
              <a:buNone/>
            </a:pPr>
            <a:endParaRPr dirty="0"/>
          </a:p>
          <a:p>
            <a:pPr marL="0" lvl="0" indent="0" rtl="0">
              <a:lnSpc>
                <a:spcPct val="150000"/>
              </a:lnSpc>
              <a:spcBef>
                <a:spcPts val="700"/>
              </a:spcBef>
              <a:buClr>
                <a:srgbClr val="1E4E79"/>
              </a:buClr>
              <a:buSzPct val="25000"/>
              <a:buFont typeface="Arial"/>
              <a:buNone/>
            </a:pPr>
            <a:r>
              <a:rPr lang="en-US" dirty="0"/>
              <a:t>①  </a:t>
            </a:r>
            <a:r>
              <a:rPr lang="en-US" dirty="0">
                <a:solidFill>
                  <a:srgbClr val="00B0F0"/>
                </a:solidFill>
              </a:rPr>
              <a:t>単純イベント</a:t>
            </a:r>
            <a:r>
              <a:rPr lang="en-US" dirty="0"/>
              <a:t>(Bang)　この入出力ではデータはともないません。</a:t>
            </a:r>
          </a:p>
          <a:p>
            <a:pPr marL="0" lvl="0" indent="0" rtl="0">
              <a:lnSpc>
                <a:spcPct val="150000"/>
              </a:lnSpc>
              <a:spcBef>
                <a:spcPts val="700"/>
              </a:spcBef>
              <a:buClr>
                <a:srgbClr val="1E4E79"/>
              </a:buClr>
              <a:buSzPct val="25000"/>
              <a:buFont typeface="Arial"/>
              <a:buNone/>
            </a:pPr>
            <a:r>
              <a:rPr lang="en-US" dirty="0"/>
              <a:t>②  </a:t>
            </a:r>
            <a:r>
              <a:rPr lang="en-US" dirty="0">
                <a:solidFill>
                  <a:srgbClr val="00B0F0"/>
                </a:solidFill>
              </a:rPr>
              <a:t>数値</a:t>
            </a:r>
            <a:r>
              <a:rPr lang="en-US" dirty="0"/>
              <a:t>(Number)　この入出力では数値(小数点値もしくは整数値)が引き渡されます。</a:t>
            </a:r>
          </a:p>
          <a:p>
            <a:pPr marL="0" lvl="0" indent="0" rtl="0">
              <a:lnSpc>
                <a:spcPct val="150000"/>
              </a:lnSpc>
              <a:spcBef>
                <a:spcPts val="700"/>
              </a:spcBef>
              <a:buClr>
                <a:srgbClr val="1E4E79"/>
              </a:buClr>
              <a:buSzPct val="25000"/>
              <a:buFont typeface="Arial"/>
              <a:buNone/>
            </a:pPr>
            <a:r>
              <a:rPr lang="en-US" dirty="0"/>
              <a:t>③  </a:t>
            </a:r>
            <a:r>
              <a:rPr lang="en-US" dirty="0">
                <a:solidFill>
                  <a:srgbClr val="00B0F0"/>
                </a:solidFill>
              </a:rPr>
              <a:t>文字列</a:t>
            </a:r>
            <a:r>
              <a:rPr lang="en-US" dirty="0"/>
              <a:t>(String)　この入出力では文字列が引き渡されます。</a:t>
            </a:r>
          </a:p>
          <a:p>
            <a:pPr marL="0" lvl="0" indent="0" rtl="0">
              <a:lnSpc>
                <a:spcPct val="150000"/>
              </a:lnSpc>
              <a:spcBef>
                <a:spcPts val="700"/>
              </a:spcBef>
              <a:spcAft>
                <a:spcPts val="0"/>
              </a:spcAft>
              <a:buNone/>
            </a:pPr>
            <a:r>
              <a:rPr lang="en-US" dirty="0"/>
              <a:t>④  </a:t>
            </a:r>
            <a:r>
              <a:rPr lang="en-US" dirty="0">
                <a:solidFill>
                  <a:srgbClr val="00B0F0"/>
                </a:solidFill>
              </a:rPr>
              <a:t>動的</a:t>
            </a:r>
            <a:r>
              <a:rPr lang="en-US" dirty="0"/>
              <a:t>(Dynamic)　単純イベント(値なし)あるいは何らかの値あり。値がある場合は、数値、文字列、数値の配列、文字列の配列のいずれかとなります。</a:t>
            </a:r>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endParaRPr dirty="0"/>
          </a:p>
          <a:p>
            <a:pPr marL="0" lvl="0" indent="0" rtl="0">
              <a:lnSpc>
                <a:spcPct val="150000"/>
              </a:lnSpc>
              <a:spcBef>
                <a:spcPts val="0"/>
              </a:spcBef>
              <a:spcAft>
                <a:spcPts val="0"/>
              </a:spcAft>
              <a:buNone/>
            </a:pPr>
            <a:r>
              <a:rPr lang="en-US" dirty="0"/>
              <a:t>なお、入出力の「▲」や「✕」といった記号の意味については後記します。</a:t>
            </a:r>
          </a:p>
        </p:txBody>
      </p:sp>
      <p:pic>
        <p:nvPicPr>
          <p:cNvPr id="192" name="Shape 192"/>
          <p:cNvPicPr preferRelativeResize="0"/>
          <p:nvPr/>
        </p:nvPicPr>
        <p:blipFill>
          <a:blip r:embed="rId3">
            <a:alphaModFix/>
          </a:blip>
          <a:stretch>
            <a:fillRect/>
          </a:stretch>
        </p:blipFill>
        <p:spPr>
          <a:xfrm>
            <a:off x="2015901" y="5759409"/>
            <a:ext cx="490150" cy="422278"/>
          </a:xfrm>
          <a:prstGeom prst="rect">
            <a:avLst/>
          </a:prstGeom>
          <a:noFill/>
          <a:ln>
            <a:noFill/>
          </a:ln>
        </p:spPr>
      </p:pic>
      <p:pic>
        <p:nvPicPr>
          <p:cNvPr id="193" name="Shape 193"/>
          <p:cNvPicPr preferRelativeResize="0"/>
          <p:nvPr/>
        </p:nvPicPr>
        <p:blipFill>
          <a:blip r:embed="rId4">
            <a:alphaModFix/>
          </a:blip>
          <a:stretch>
            <a:fillRect/>
          </a:stretch>
        </p:blipFill>
        <p:spPr>
          <a:xfrm>
            <a:off x="2535642" y="5770719"/>
            <a:ext cx="505231" cy="399656"/>
          </a:xfrm>
          <a:prstGeom prst="rect">
            <a:avLst/>
          </a:prstGeom>
          <a:noFill/>
          <a:ln>
            <a:noFill/>
          </a:ln>
        </p:spPr>
      </p:pic>
      <p:pic>
        <p:nvPicPr>
          <p:cNvPr id="194" name="Shape 194"/>
          <p:cNvPicPr preferRelativeResize="0"/>
          <p:nvPr/>
        </p:nvPicPr>
        <p:blipFill>
          <a:blip r:embed="rId5">
            <a:alphaModFix/>
          </a:blip>
          <a:stretch>
            <a:fillRect/>
          </a:stretch>
        </p:blipFill>
        <p:spPr>
          <a:xfrm>
            <a:off x="3943046" y="5754957"/>
            <a:ext cx="506830" cy="423615"/>
          </a:xfrm>
          <a:prstGeom prst="rect">
            <a:avLst/>
          </a:prstGeom>
          <a:noFill/>
          <a:ln>
            <a:noFill/>
          </a:ln>
        </p:spPr>
      </p:pic>
      <p:pic>
        <p:nvPicPr>
          <p:cNvPr id="195" name="Shape 195"/>
          <p:cNvPicPr preferRelativeResize="0"/>
          <p:nvPr/>
        </p:nvPicPr>
        <p:blipFill>
          <a:blip r:embed="rId6">
            <a:alphaModFix/>
          </a:blip>
          <a:stretch>
            <a:fillRect/>
          </a:stretch>
        </p:blipFill>
        <p:spPr>
          <a:xfrm>
            <a:off x="4465585" y="5762520"/>
            <a:ext cx="514395" cy="408486"/>
          </a:xfrm>
          <a:prstGeom prst="rect">
            <a:avLst/>
          </a:prstGeom>
          <a:noFill/>
          <a:ln>
            <a:noFill/>
          </a:ln>
        </p:spPr>
      </p:pic>
      <p:pic>
        <p:nvPicPr>
          <p:cNvPr id="196" name="Shape 196"/>
          <p:cNvPicPr preferRelativeResize="0"/>
          <p:nvPr/>
        </p:nvPicPr>
        <p:blipFill>
          <a:blip r:embed="rId7">
            <a:alphaModFix/>
          </a:blip>
          <a:stretch>
            <a:fillRect/>
          </a:stretch>
        </p:blipFill>
        <p:spPr>
          <a:xfrm>
            <a:off x="6354077" y="5770077"/>
            <a:ext cx="514395" cy="400921"/>
          </a:xfrm>
          <a:prstGeom prst="rect">
            <a:avLst/>
          </a:prstGeom>
          <a:noFill/>
          <a:ln>
            <a:noFill/>
          </a:ln>
        </p:spPr>
      </p:pic>
      <p:pic>
        <p:nvPicPr>
          <p:cNvPr id="197" name="Shape 197"/>
          <p:cNvPicPr preferRelativeResize="0"/>
          <p:nvPr/>
        </p:nvPicPr>
        <p:blipFill>
          <a:blip r:embed="rId8">
            <a:alphaModFix/>
          </a:blip>
          <a:stretch>
            <a:fillRect/>
          </a:stretch>
        </p:blipFill>
        <p:spPr>
          <a:xfrm>
            <a:off x="5823967" y="5762518"/>
            <a:ext cx="484136" cy="416050"/>
          </a:xfrm>
          <a:prstGeom prst="rect">
            <a:avLst/>
          </a:prstGeom>
          <a:noFill/>
          <a:ln>
            <a:noFill/>
          </a:ln>
        </p:spPr>
      </p:pic>
      <p:pic>
        <p:nvPicPr>
          <p:cNvPr id="198" name="Shape 198"/>
          <p:cNvPicPr preferRelativeResize="0"/>
          <p:nvPr/>
        </p:nvPicPr>
        <p:blipFill>
          <a:blip r:embed="rId9">
            <a:alphaModFix/>
          </a:blip>
          <a:stretch>
            <a:fillRect/>
          </a:stretch>
        </p:blipFill>
        <p:spPr>
          <a:xfrm>
            <a:off x="7768843" y="5766307"/>
            <a:ext cx="476571" cy="400921"/>
          </a:xfrm>
          <a:prstGeom prst="rect">
            <a:avLst/>
          </a:prstGeom>
          <a:noFill/>
          <a:ln>
            <a:noFill/>
          </a:ln>
        </p:spPr>
      </p:pic>
      <p:pic>
        <p:nvPicPr>
          <p:cNvPr id="199" name="Shape 199"/>
          <p:cNvPicPr preferRelativeResize="0"/>
          <p:nvPr/>
        </p:nvPicPr>
        <p:blipFill>
          <a:blip r:embed="rId10">
            <a:alphaModFix/>
          </a:blip>
          <a:stretch>
            <a:fillRect/>
          </a:stretch>
        </p:blipFill>
        <p:spPr>
          <a:xfrm>
            <a:off x="8275407" y="5766307"/>
            <a:ext cx="506830" cy="400921"/>
          </a:xfrm>
          <a:prstGeom prst="rect">
            <a:avLst/>
          </a:prstGeom>
          <a:noFill/>
          <a:ln>
            <a:noFill/>
          </a:ln>
        </p:spPr>
      </p:pic>
      <p:pic>
        <p:nvPicPr>
          <p:cNvPr id="200" name="Shape 200"/>
          <p:cNvPicPr preferRelativeResize="0"/>
          <p:nvPr/>
        </p:nvPicPr>
        <p:blipFill>
          <a:blip r:embed="rId11">
            <a:alphaModFix/>
          </a:blip>
          <a:stretch>
            <a:fillRect/>
          </a:stretch>
        </p:blipFill>
        <p:spPr>
          <a:xfrm>
            <a:off x="193730" y="1163493"/>
            <a:ext cx="491643" cy="491643"/>
          </a:xfrm>
          <a:prstGeom prst="rect">
            <a:avLst/>
          </a:prstGeom>
          <a:noFill/>
          <a:ln>
            <a:noFill/>
          </a:ln>
        </p:spPr>
      </p:pic>
      <p:pic>
        <p:nvPicPr>
          <p:cNvPr id="201" name="Shape 201"/>
          <p:cNvPicPr preferRelativeResize="0"/>
          <p:nvPr/>
        </p:nvPicPr>
        <p:blipFill>
          <a:blip r:embed="rId12">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0" lvl="0" indent="-50800" rtl="0">
              <a:spcBef>
                <a:spcPts val="0"/>
              </a:spcBef>
              <a:buClr>
                <a:schemeClr val="dk1"/>
              </a:buClr>
              <a:buSzPct val="40000"/>
              <a:buFont typeface="Arial"/>
              <a:buNone/>
            </a:pPr>
            <a:r>
              <a:rPr lang="en-US">
                <a:solidFill>
                  <a:schemeClr val="dk2"/>
                </a:solidFill>
              </a:rPr>
              <a:t>ボックスの情報を見る</a:t>
            </a:r>
          </a:p>
        </p:txBody>
      </p:sp>
      <p:sp>
        <p:nvSpPr>
          <p:cNvPr id="207" name="Shape 20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solidFill>
                  <a:srgbClr val="FFFFFF"/>
                </a:solidFill>
              </a:rPr>
              <a:t>補足</a:t>
            </a:r>
          </a:p>
        </p:txBody>
      </p:sp>
      <p:sp>
        <p:nvSpPr>
          <p:cNvPr id="208" name="Shape 2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23</a:t>
            </a:fld>
            <a:endParaRPr lang="en-US"/>
          </a:p>
        </p:txBody>
      </p:sp>
      <p:sp>
        <p:nvSpPr>
          <p:cNvPr id="209" name="Shape 20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spcAft>
                <a:spcPts val="0"/>
              </a:spcAft>
              <a:buNone/>
            </a:pPr>
            <a:r>
              <a:rPr lang="en-US"/>
              <a:t>ボックスには名前や概要、入出力には色や記号などの情報も含まれています。</a:t>
            </a:r>
          </a:p>
          <a:p>
            <a:pPr marL="0" lvl="0" indent="0" rtl="0">
              <a:lnSpc>
                <a:spcPct val="100000"/>
              </a:lnSpc>
              <a:spcBef>
                <a:spcPts val="0"/>
              </a:spcBef>
              <a:spcAft>
                <a:spcPts val="0"/>
              </a:spcAft>
              <a:buNone/>
            </a:pPr>
            <a:r>
              <a:rPr lang="en-US"/>
              <a:t>確認するにはボックスを右クリックし、「</a:t>
            </a:r>
            <a:r>
              <a:rPr lang="en-US">
                <a:solidFill>
                  <a:srgbClr val="00B0F0"/>
                </a:solidFill>
              </a:rPr>
              <a:t>ボックスを編集</a:t>
            </a:r>
            <a:r>
              <a:rPr lang="en-US"/>
              <a:t>」をクリックします。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すると、ボックスの編集ウインドウが表示されます。ここではボックスの様々なパラメータの確認や編集を行うことが出来ます。</a:t>
            </a:r>
          </a:p>
          <a:p>
            <a:pPr marL="0" lvl="0" indent="0" rtl="0">
              <a:lnSpc>
                <a:spcPct val="100000"/>
              </a:lnSpc>
              <a:spcBef>
                <a:spcPts val="0"/>
              </a:spcBef>
              <a:spcAft>
                <a:spcPts val="0"/>
              </a:spcAft>
              <a:buNone/>
            </a:pPr>
            <a:endParaRPr/>
          </a:p>
          <a:p>
            <a:pPr marL="0" lvl="0" indent="0" rtl="0">
              <a:lnSpc>
                <a:spcPct val="100000"/>
              </a:lnSpc>
              <a:spcBef>
                <a:spcPts val="0"/>
              </a:spcBef>
              <a:spcAft>
                <a:spcPts val="0"/>
              </a:spcAft>
              <a:buNone/>
            </a:pPr>
            <a:r>
              <a:rPr lang="en-US"/>
              <a:t>またボックスや入出力の上にマウスカーソルを置くことで、瞬時に情報を確認することができます。</a:t>
            </a:r>
          </a:p>
          <a:p>
            <a:pPr marL="0" lvl="0" indent="0" rtl="0">
              <a:lnSpc>
                <a:spcPct val="100000"/>
              </a:lnSpc>
              <a:spcBef>
                <a:spcPts val="0"/>
              </a:spcBef>
              <a:spcAft>
                <a:spcPts val="0"/>
              </a:spcAft>
              <a:buNone/>
            </a:pPr>
            <a:endParaRPr/>
          </a:p>
        </p:txBody>
      </p:sp>
      <p:pic>
        <p:nvPicPr>
          <p:cNvPr id="210" name="Shape 210"/>
          <p:cNvPicPr preferRelativeResize="0"/>
          <p:nvPr/>
        </p:nvPicPr>
        <p:blipFill>
          <a:blip r:embed="rId3">
            <a:alphaModFix/>
          </a:blip>
          <a:stretch>
            <a:fillRect/>
          </a:stretch>
        </p:blipFill>
        <p:spPr>
          <a:xfrm>
            <a:off x="400790" y="4210243"/>
            <a:ext cx="2591908" cy="2583601"/>
          </a:xfrm>
          <a:prstGeom prst="rect">
            <a:avLst/>
          </a:prstGeom>
          <a:noFill/>
          <a:ln>
            <a:noFill/>
          </a:ln>
        </p:spPr>
      </p:pic>
      <p:pic>
        <p:nvPicPr>
          <p:cNvPr id="211" name="Shape 211"/>
          <p:cNvPicPr preferRelativeResize="0"/>
          <p:nvPr/>
        </p:nvPicPr>
        <p:blipFill>
          <a:blip r:embed="rId4">
            <a:alphaModFix/>
          </a:blip>
          <a:stretch>
            <a:fillRect/>
          </a:stretch>
        </p:blipFill>
        <p:spPr>
          <a:xfrm>
            <a:off x="3230140" y="3755199"/>
            <a:ext cx="2257341" cy="3330672"/>
          </a:xfrm>
          <a:prstGeom prst="rect">
            <a:avLst/>
          </a:prstGeom>
          <a:noFill/>
          <a:ln>
            <a:noFill/>
          </a:ln>
        </p:spPr>
      </p:pic>
      <p:pic>
        <p:nvPicPr>
          <p:cNvPr id="212" name="Shape 212"/>
          <p:cNvPicPr preferRelativeResize="0"/>
          <p:nvPr/>
        </p:nvPicPr>
        <p:blipFill>
          <a:blip r:embed="rId5">
            <a:alphaModFix/>
          </a:blip>
          <a:stretch>
            <a:fillRect/>
          </a:stretch>
        </p:blipFill>
        <p:spPr>
          <a:xfrm>
            <a:off x="5724887" y="4732651"/>
            <a:ext cx="4722064" cy="1538782"/>
          </a:xfrm>
          <a:prstGeom prst="rect">
            <a:avLst/>
          </a:prstGeom>
          <a:noFill/>
          <a:ln>
            <a:noFill/>
          </a:ln>
        </p:spPr>
      </p:pic>
      <p:cxnSp>
        <p:nvCxnSpPr>
          <p:cNvPr id="213" name="Shape 213"/>
          <p:cNvCxnSpPr/>
          <p:nvPr/>
        </p:nvCxnSpPr>
        <p:spPr>
          <a:xfrm rot="10800000">
            <a:off x="7163540" y="5065708"/>
            <a:ext cx="132300" cy="213599"/>
          </a:xfrm>
          <a:prstGeom prst="straightConnector1">
            <a:avLst/>
          </a:prstGeom>
          <a:noFill/>
          <a:ln w="38100" cap="flat" cmpd="sng">
            <a:solidFill>
              <a:srgbClr val="000000"/>
            </a:solidFill>
            <a:prstDash val="solid"/>
            <a:round/>
            <a:headEnd type="none" w="med" len="med"/>
            <a:tailEnd type="stealth" w="lg" len="lg"/>
          </a:ln>
        </p:spPr>
      </p:cxnSp>
      <p:sp>
        <p:nvSpPr>
          <p:cNvPr id="214" name="Shape 214"/>
          <p:cNvSpPr txBox="1"/>
          <p:nvPr/>
        </p:nvSpPr>
        <p:spPr>
          <a:xfrm>
            <a:off x="904294" y="6015191"/>
            <a:ext cx="1806300" cy="256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215" name="Shape 215"/>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216" name="Shape 216"/>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動かしてみよう</a:t>
            </a:r>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24</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25</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26</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27</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28</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t>はじめに</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30</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31</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32</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33</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34</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Face Trackerボックス</a:t>
            </a:r>
          </a:p>
        </p:txBody>
      </p:sp>
      <p:sp>
        <p:nvSpPr>
          <p:cNvPr id="365" name="Shape 36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先ほどのAnimated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Sayを応用し、NAOと目と目を合わせてみましょう</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dirty="0" err="1"/>
              <a:t>目と目があった時にシグナルを送ってくれる</a:t>
            </a:r>
            <a:r>
              <a:rPr lang="en-US" dirty="0" err="1">
                <a:solidFill>
                  <a:srgbClr val="00B0F0"/>
                </a:solidFill>
              </a:rPr>
              <a:t>Face</a:t>
            </a:r>
            <a:r>
              <a:rPr lang="en-US" dirty="0">
                <a:solidFill>
                  <a:srgbClr val="00B0F0"/>
                </a:solidFill>
              </a:rPr>
              <a:t> </a:t>
            </a:r>
            <a:r>
              <a:rPr lang="en-US" dirty="0" err="1">
                <a:solidFill>
                  <a:srgbClr val="00B0F0"/>
                </a:solidFill>
              </a:rPr>
              <a:t>Tracker</a:t>
            </a:r>
            <a:r>
              <a:rPr lang="en-US" dirty="0" err="1"/>
              <a:t>という便利なボックスがあります</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Standard → Trackers → Face </a:t>
            </a:r>
            <a:r>
              <a:rPr lang="en-US" sz="1700" b="0" i="0" u="none" strike="noStrike" cap="none" dirty="0" err="1">
                <a:solidFill>
                  <a:srgbClr val="1E4E79"/>
                </a:solidFill>
                <a:sym typeface="Arial"/>
              </a:rPr>
              <a:t>Trackerをドラッグ&amp;ドロップします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パラメーターのModeの設定により、頭や上半身、体全体を移動させて目を合わせることができます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Modeを</a:t>
            </a:r>
            <a:r>
              <a:rPr lang="en-US" sz="1700" b="0" i="0" u="none" strike="noStrike" cap="none" dirty="0" err="1">
                <a:solidFill>
                  <a:srgbClr val="1E4E79"/>
                </a:solidFill>
                <a:sym typeface="Arial"/>
              </a:rPr>
              <a:t>「Move」に設定し、X</a:t>
            </a:r>
            <a:r>
              <a:rPr lang="en-US" sz="1700" b="0" i="0" u="none" strike="noStrike" cap="none" dirty="0">
                <a:solidFill>
                  <a:srgbClr val="1E4E79"/>
                </a:solidFill>
                <a:sym typeface="Arial"/>
              </a:rPr>
              <a:t>(m)</a:t>
            </a:r>
            <a:r>
              <a:rPr lang="en-US" sz="1700" b="0" i="0" u="none" strike="noStrike" cap="none" dirty="0" err="1">
                <a:solidFill>
                  <a:srgbClr val="1E4E79"/>
                </a:solidFill>
                <a:sym typeface="Arial"/>
              </a:rPr>
              <a:t>やTheta</a:t>
            </a:r>
            <a:r>
              <a:rPr lang="en-US" sz="1700" b="0" i="0" u="none" strike="noStrike" cap="none" dirty="0">
                <a:solidFill>
                  <a:srgbClr val="1E4E79"/>
                </a:solidFill>
                <a:sym typeface="Arial"/>
              </a:rPr>
              <a:t>(rad)</a:t>
            </a:r>
            <a:r>
              <a:rPr lang="en-US" sz="1700" b="0" i="0" u="none" strike="noStrike" cap="none" dirty="0" err="1">
                <a:solidFill>
                  <a:srgbClr val="1E4E79"/>
                </a:solidFill>
                <a:sym typeface="Arial"/>
              </a:rPr>
              <a:t>のThresholdを調整してあげると、近寄ってきた後、多少の誤差があっても</a:t>
            </a:r>
            <a:r>
              <a:rPr lang="en-US" sz="1700" b="0" i="0" u="none" strike="noStrike" cap="none" dirty="0" err="1">
                <a:solidFill>
                  <a:srgbClr val="00B0F0"/>
                </a:solidFill>
                <a:sym typeface="Arial"/>
              </a:rPr>
              <a:t>targetReached</a:t>
            </a:r>
            <a:r>
              <a:rPr lang="en-US" dirty="0" err="1"/>
              <a:t>出力</a:t>
            </a:r>
            <a:r>
              <a:rPr lang="en-US" sz="1700" b="0" i="0" u="none" strike="noStrike" cap="none" dirty="0" err="1">
                <a:solidFill>
                  <a:srgbClr val="1E4E79"/>
                </a:solidFill>
                <a:sym typeface="Arial"/>
              </a:rPr>
              <a:t>が発火します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just" rtl="0">
              <a:lnSpc>
                <a:spcPct val="115000"/>
              </a:lnSpc>
              <a:spcBef>
                <a:spcPts val="0"/>
              </a:spcBef>
              <a:spcAft>
                <a:spcPts val="0"/>
              </a:spcAft>
              <a:buClr>
                <a:schemeClr val="dk1"/>
              </a:buClr>
              <a:buSzPct val="25000"/>
              <a:buFont typeface="Arial"/>
              <a:buNone/>
            </a:pPr>
            <a:r>
              <a:rPr lang="en-US" dirty="0" err="1"/>
              <a:t>中央の</a:t>
            </a:r>
            <a:r>
              <a:rPr lang="en-US" sz="1700" b="0" i="0" u="none" strike="noStrike" cap="none" dirty="0" err="1">
                <a:solidFill>
                  <a:srgbClr val="1E4E79"/>
                </a:solidFill>
                <a:sym typeface="Arial"/>
              </a:rPr>
              <a:t>図のように、FaceTrackerのtargetReached</a:t>
            </a:r>
            <a:r>
              <a:rPr lang="en-US" dirty="0" err="1"/>
              <a:t>出力</a:t>
            </a:r>
            <a:r>
              <a:rPr lang="en-US" sz="1700" b="0" i="0" u="none" strike="noStrike" cap="none" dirty="0" err="1">
                <a:solidFill>
                  <a:srgbClr val="1E4E79"/>
                </a:solidFill>
                <a:sym typeface="Arial"/>
              </a:rPr>
              <a:t>につないだ後に</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AnimatedSayを行うことで目と目を合わせて</a:t>
            </a:r>
            <a:r>
              <a:rPr lang="en-US" dirty="0" err="1"/>
              <a:t>フリ付き</a:t>
            </a:r>
            <a:r>
              <a:rPr lang="en-US" sz="1700" b="0" i="0" u="none" strike="noStrike" cap="none" dirty="0" err="1">
                <a:solidFill>
                  <a:srgbClr val="1E4E79"/>
                </a:solidFill>
                <a:sym typeface="Arial"/>
              </a:rPr>
              <a:t>の</a:t>
            </a:r>
            <a:endParaRPr lang="en-US" sz="1700" b="0" i="0" u="none" strike="noStrike" cap="none" dirty="0">
              <a:solidFill>
                <a:srgbClr val="1E4E79"/>
              </a:solidFill>
              <a:sym typeface="Arial"/>
            </a:endParaRPr>
          </a:p>
          <a:p>
            <a:pPr marL="0" marR="0" lvl="0" indent="0" algn="just"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スピーチをすることが出来ます。</a:t>
            </a:r>
          </a:p>
        </p:txBody>
      </p:sp>
      <p:sp>
        <p:nvSpPr>
          <p:cNvPr id="366" name="Shape 36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顔に反応するボックス</a:t>
            </a:r>
          </a:p>
        </p:txBody>
      </p:sp>
      <p:pic>
        <p:nvPicPr>
          <p:cNvPr id="367" name="Shape 367"/>
          <p:cNvPicPr preferRelativeResize="0"/>
          <p:nvPr/>
        </p:nvPicPr>
        <p:blipFill>
          <a:blip r:embed="rId3">
            <a:alphaModFix/>
          </a:blip>
          <a:stretch>
            <a:fillRect/>
          </a:stretch>
        </p:blipFill>
        <p:spPr>
          <a:xfrm>
            <a:off x="7625210" y="3541169"/>
            <a:ext cx="2503931" cy="3307834"/>
          </a:xfrm>
          <a:prstGeom prst="rect">
            <a:avLst/>
          </a:prstGeom>
          <a:noFill/>
          <a:ln>
            <a:noFill/>
          </a:ln>
        </p:spPr>
      </p:pic>
      <p:sp>
        <p:nvSpPr>
          <p:cNvPr id="368" name="Shape 368"/>
          <p:cNvSpPr txBox="1"/>
          <p:nvPr/>
        </p:nvSpPr>
        <p:spPr>
          <a:xfrm>
            <a:off x="8693639" y="3722257"/>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69" name="Shape 369"/>
          <p:cNvSpPr txBox="1"/>
          <p:nvPr/>
        </p:nvSpPr>
        <p:spPr>
          <a:xfrm>
            <a:off x="8693639" y="5667324"/>
            <a:ext cx="1376999" cy="266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70" name="Shape 3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35</a:t>
            </a:fld>
            <a:endParaRPr lang="en-US"/>
          </a:p>
        </p:txBody>
      </p:sp>
      <p:pic>
        <p:nvPicPr>
          <p:cNvPr id="371" name="Shape 371"/>
          <p:cNvPicPr preferRelativeResize="0"/>
          <p:nvPr/>
        </p:nvPicPr>
        <p:blipFill>
          <a:blip r:embed="rId4">
            <a:alphaModFix/>
          </a:blip>
          <a:stretch>
            <a:fillRect/>
          </a:stretch>
        </p:blipFill>
        <p:spPr>
          <a:xfrm>
            <a:off x="5038834" y="3988935"/>
            <a:ext cx="2367236" cy="1482881"/>
          </a:xfrm>
          <a:prstGeom prst="rect">
            <a:avLst/>
          </a:prstGeom>
          <a:noFill/>
          <a:ln>
            <a:noFill/>
          </a:ln>
        </p:spPr>
      </p:pic>
      <p:pic>
        <p:nvPicPr>
          <p:cNvPr id="372" name="Shape 372"/>
          <p:cNvPicPr preferRelativeResize="0"/>
          <p:nvPr/>
        </p:nvPicPr>
        <p:blipFill>
          <a:blip r:embed="rId5">
            <a:alphaModFix/>
          </a:blip>
          <a:stretch>
            <a:fillRect/>
          </a:stretch>
        </p:blipFill>
        <p:spPr>
          <a:xfrm>
            <a:off x="763696" y="3716292"/>
            <a:ext cx="4026891" cy="2066891"/>
          </a:xfrm>
          <a:prstGeom prst="rect">
            <a:avLst/>
          </a:prstGeom>
          <a:noFill/>
          <a:ln>
            <a:noFill/>
          </a:ln>
        </p:spPr>
      </p:pic>
      <p:cxnSp>
        <p:nvCxnSpPr>
          <p:cNvPr id="373" name="Shape 373"/>
          <p:cNvCxnSpPr/>
          <p:nvPr/>
        </p:nvCxnSpPr>
        <p:spPr>
          <a:xfrm rot="10800000">
            <a:off x="2273364" y="4557819"/>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374" name="Shape 374"/>
          <p:cNvPicPr preferRelativeResize="0"/>
          <p:nvPr/>
        </p:nvPicPr>
        <p:blipFill>
          <a:blip r:embed="rId6">
            <a:alphaModFix/>
          </a:blip>
          <a:stretch>
            <a:fillRect/>
          </a:stretch>
        </p:blipFill>
        <p:spPr>
          <a:xfrm>
            <a:off x="193730"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36</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37</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38</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39</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40</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a:endCxn id="452" idx="1"/>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41</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a:endCxn id="467" idx="1"/>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42</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43</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最後に、フローダイアグラムボックス内のSayボックスのonStopped出力、</a:t>
            </a:r>
          </a:p>
          <a:p>
            <a:pPr marL="0" marR="0" lvl="0" indent="0" algn="l" rtl="0">
              <a:lnSpc>
                <a:spcPct val="90000"/>
              </a:lnSpc>
              <a:spcBef>
                <a:spcPts val="0"/>
              </a:spcBef>
              <a:spcAft>
                <a:spcPts val="0"/>
              </a:spcAft>
              <a:buClr>
                <a:srgbClr val="1E4E79"/>
              </a:buClr>
              <a:buSzPct val="25000"/>
              <a:buFont typeface="Arial"/>
              <a:buNone/>
            </a:pPr>
            <a:r>
              <a:rPr lang="en-US"/>
              <a:t>フローダイアグラムボックスのonStopped出力をrootの出力へと接続し、動作を確認します。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前のページで、なぜonStopped出力を選択したか確認したい場合は、</a:t>
            </a:r>
          </a:p>
          <a:p>
            <a:pPr marL="0" marR="0" lvl="0" indent="0" algn="l" rtl="0">
              <a:lnSpc>
                <a:spcPct val="90000"/>
              </a:lnSpc>
              <a:spcBef>
                <a:spcPts val="0"/>
              </a:spcBef>
              <a:spcAft>
                <a:spcPts val="0"/>
              </a:spcAft>
              <a:buClr>
                <a:srgbClr val="1E4E79"/>
              </a:buClr>
              <a:buSzPct val="25000"/>
              <a:buFont typeface="Arial"/>
              <a:buNone/>
            </a:pPr>
            <a:r>
              <a:rPr lang="en-US"/>
              <a:t>「ボックスの死活処理を知る」を読むか、今回作成したフローダイアグラムボックスの出力を</a:t>
            </a:r>
          </a:p>
          <a:p>
            <a:pPr marL="0" marR="0" lvl="0" indent="0" algn="l" rtl="0">
              <a:lnSpc>
                <a:spcPct val="90000"/>
              </a:lnSpc>
              <a:spcBef>
                <a:spcPts val="0"/>
              </a:spcBef>
              <a:spcAft>
                <a:spcPts val="0"/>
              </a:spcAft>
              <a:buClr>
                <a:srgbClr val="1E4E79"/>
              </a:buClr>
              <a:buSzPct val="25000"/>
              <a:buFont typeface="Arial"/>
              <a:buNone/>
            </a:pPr>
            <a:r>
              <a:rPr lang="en-US"/>
              <a:t>即時出力に変更して挙動を確認してみてください。</a:t>
            </a:r>
          </a:p>
        </p:txBody>
      </p:sp>
      <p:sp>
        <p:nvSpPr>
          <p:cNvPr id="497" name="Shape 497"/>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ボックスに入出力を追加する（3/3）</a:t>
            </a:r>
          </a:p>
        </p:txBody>
      </p:sp>
      <p:sp>
        <p:nvSpPr>
          <p:cNvPr id="498" name="Shape 49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99" name="Shape 4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44</a:t>
            </a:fld>
            <a:endParaRPr lang="en-US"/>
          </a:p>
        </p:txBody>
      </p:sp>
      <p:pic>
        <p:nvPicPr>
          <p:cNvPr id="500" name="Shape 500"/>
          <p:cNvPicPr preferRelativeResize="0"/>
          <p:nvPr/>
        </p:nvPicPr>
        <p:blipFill>
          <a:blip r:embed="rId3">
            <a:alphaModFix/>
          </a:blip>
          <a:stretch>
            <a:fillRect/>
          </a:stretch>
        </p:blipFill>
        <p:spPr>
          <a:xfrm>
            <a:off x="451069" y="3738001"/>
            <a:ext cx="5875261" cy="2691324"/>
          </a:xfrm>
          <a:prstGeom prst="rect">
            <a:avLst/>
          </a:prstGeom>
          <a:noFill/>
          <a:ln>
            <a:noFill/>
          </a:ln>
        </p:spPr>
      </p:pic>
      <p:pic>
        <p:nvPicPr>
          <p:cNvPr id="501" name="Shape 501"/>
          <p:cNvPicPr preferRelativeResize="0"/>
          <p:nvPr/>
        </p:nvPicPr>
        <p:blipFill>
          <a:blip r:embed="rId4">
            <a:alphaModFix/>
          </a:blip>
          <a:stretch>
            <a:fillRect/>
          </a:stretch>
        </p:blipFill>
        <p:spPr>
          <a:xfrm>
            <a:off x="7051547" y="4323463"/>
            <a:ext cx="2704007" cy="1612916"/>
          </a:xfrm>
          <a:prstGeom prst="rect">
            <a:avLst/>
          </a:prstGeom>
          <a:noFill/>
          <a:ln>
            <a:noFill/>
          </a:ln>
        </p:spPr>
      </p:pic>
      <p:pic>
        <p:nvPicPr>
          <p:cNvPr id="502" name="Shape 50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03" name="Shape 50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フローダイアグラムボックスのパラメータ化（1/4）</a:t>
            </a:r>
          </a:p>
        </p:txBody>
      </p:sp>
      <p:sp>
        <p:nvSpPr>
          <p:cNvPr id="509" name="Shape 50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新たに作ったボックスには</a:t>
            </a:r>
            <a:r>
              <a:rPr lang="en-US" dirty="0"/>
              <a:t>独自</a:t>
            </a:r>
            <a:r>
              <a:rPr lang="en-US" sz="1700" b="0" i="0" u="none" strike="noStrike" cap="none" dirty="0">
                <a:solidFill>
                  <a:srgbClr val="1E4E79"/>
                </a:solidFill>
                <a:sym typeface="Arial"/>
              </a:rPr>
              <a:t>にパラメータを追加することも出来ます。ここでは、簡単な例として</a:t>
            </a:r>
            <a:r>
              <a:rPr lang="en-US" dirty="0"/>
              <a:t>「</a:t>
            </a:r>
            <a:r>
              <a:rPr lang="en-US" sz="1700" b="0" i="0" u="none" strike="noStrike" cap="none" dirty="0">
                <a:solidFill>
                  <a:srgbClr val="1E4E79"/>
                </a:solidFill>
                <a:sym typeface="Arial"/>
              </a:rPr>
              <a:t>ありがとう</a:t>
            </a:r>
            <a:r>
              <a:rPr lang="en-US" dirty="0"/>
              <a:t>」「</a:t>
            </a:r>
            <a:r>
              <a:rPr lang="en-US" sz="1700" b="0" i="0" u="none" strike="noStrike" cap="none" dirty="0">
                <a:solidFill>
                  <a:srgbClr val="1E4E79"/>
                </a:solidFill>
                <a:sym typeface="Arial"/>
              </a:rPr>
              <a:t>お疲れ様です</a:t>
            </a:r>
            <a:r>
              <a:rPr lang="en-US" dirty="0"/>
              <a:t>」</a:t>
            </a:r>
            <a:r>
              <a:rPr lang="en-US" sz="1700" b="0" i="0" u="none" strike="noStrike" cap="none" dirty="0">
                <a:solidFill>
                  <a:srgbClr val="1E4E79"/>
                </a:solidFill>
                <a:sym typeface="Arial"/>
              </a:rPr>
              <a:t>に対する応答</a:t>
            </a:r>
            <a:r>
              <a:rPr lang="en-US" dirty="0"/>
              <a:t>「</a:t>
            </a:r>
            <a:r>
              <a:rPr lang="en-US" sz="1700" b="0" i="0" u="none" strike="noStrike" cap="none" dirty="0">
                <a:solidFill>
                  <a:srgbClr val="1E4E79"/>
                </a:solidFill>
                <a:sym typeface="Arial"/>
              </a:rPr>
              <a:t>どういたいしまして</a:t>
            </a:r>
            <a:r>
              <a:rPr lang="en-US" dirty="0"/>
              <a:t>」「</a:t>
            </a:r>
            <a:r>
              <a:rPr lang="en-US" sz="1700" b="0" i="0" u="none" strike="noStrike" cap="none" dirty="0">
                <a:solidFill>
                  <a:srgbClr val="1E4E79"/>
                </a:solidFill>
                <a:sym typeface="Arial"/>
              </a:rPr>
              <a:t>まだ帰れませんよ</a:t>
            </a:r>
            <a:r>
              <a:rPr lang="en-US" dirty="0"/>
              <a:t>」</a:t>
            </a:r>
            <a:r>
              <a:rPr lang="en-US" sz="1700" b="0" i="0" u="none" strike="noStrike" cap="none" dirty="0">
                <a:solidFill>
                  <a:srgbClr val="1E4E79"/>
                </a:solidFill>
                <a:sym typeface="Arial"/>
              </a:rPr>
              <a:t>を、それぞれ変数 </a:t>
            </a:r>
            <a:r>
              <a:rPr lang="en-US" sz="1700" b="0" i="0" u="none" strike="noStrike" cap="none" dirty="0" err="1">
                <a:solidFill>
                  <a:srgbClr val="1E4E79"/>
                </a:solidFill>
                <a:sym typeface="Arial"/>
              </a:rPr>
              <a:t>arigatou</a:t>
            </a:r>
            <a:r>
              <a:rPr lang="en-US" sz="1700" b="0" i="0" u="none" strike="noStrike" cap="none" dirty="0">
                <a:solidFill>
                  <a:srgbClr val="1E4E79"/>
                </a:solidFill>
                <a:sym typeface="Arial"/>
              </a:rPr>
              <a:t> と </a:t>
            </a:r>
            <a:r>
              <a:rPr lang="en-US" sz="1700" b="0" i="0" u="none" strike="noStrike" cap="none" dirty="0" err="1">
                <a:solidFill>
                  <a:srgbClr val="1E4E79"/>
                </a:solidFill>
                <a:sym typeface="Arial"/>
              </a:rPr>
              <a:t>otukaresamadesu</a:t>
            </a:r>
            <a:r>
              <a:rPr lang="en-US" sz="1700" b="0" i="0" u="none" strike="noStrike" cap="none" dirty="0">
                <a:solidFill>
                  <a:srgbClr val="1E4E79"/>
                </a:solidFill>
                <a:sym typeface="Arial"/>
              </a:rPr>
              <a:t> のパラメータとして変更できるようにします。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まずは独自ボックスにパラメータ定義を追加します。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先に作った独自ボックス</a:t>
            </a:r>
            <a:r>
              <a:rPr lang="en-US" dirty="0"/>
              <a:t>を</a:t>
            </a:r>
            <a:r>
              <a:rPr lang="en-US" sz="1700" b="0" i="0" u="none" strike="noStrike" cap="none" dirty="0">
                <a:solidFill>
                  <a:srgbClr val="1E4E79"/>
                </a:solidFill>
                <a:sym typeface="Arial"/>
              </a:rPr>
              <a:t>右クリックし、[ボックスを編集]をクリックします。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ボックスの編集ダイアログが表示されるので、変数の追加</a:t>
            </a:r>
            <a:r>
              <a:rPr lang="en-US" dirty="0"/>
              <a:t>[</a:t>
            </a:r>
            <a:r>
              <a:rPr lang="en-US" sz="1700" b="0" i="0" u="none" strike="noStrike" cap="none" dirty="0">
                <a:solidFill>
                  <a:srgbClr val="1E4E79"/>
                </a:solidFill>
                <a:sym typeface="Arial"/>
              </a:rPr>
              <a:t>+</a:t>
            </a:r>
            <a:r>
              <a:rPr lang="en-US" dirty="0"/>
              <a:t>]</a:t>
            </a:r>
            <a:r>
              <a:rPr lang="en-US" sz="1700" b="0" i="0" u="none" strike="noStrike" cap="none" dirty="0">
                <a:solidFill>
                  <a:srgbClr val="1E4E79"/>
                </a:solidFill>
                <a:sym typeface="Arial"/>
              </a:rPr>
              <a:t>ボタンをクリックします。</a:t>
            </a:r>
          </a:p>
        </p:txBody>
      </p:sp>
      <p:sp>
        <p:nvSpPr>
          <p:cNvPr id="510" name="Shape 51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511" name="Shape 51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45</a:t>
            </a:fld>
            <a:endParaRPr lang="en-US"/>
          </a:p>
        </p:txBody>
      </p:sp>
      <p:pic>
        <p:nvPicPr>
          <p:cNvPr id="512" name="Shape 512"/>
          <p:cNvPicPr preferRelativeResize="0"/>
          <p:nvPr/>
        </p:nvPicPr>
        <p:blipFill rotWithShape="1">
          <a:blip r:embed="rId3">
            <a:alphaModFix/>
          </a:blip>
          <a:srcRect/>
          <a:stretch/>
        </p:blipFill>
        <p:spPr>
          <a:xfrm>
            <a:off x="3172087" y="3777617"/>
            <a:ext cx="2024100" cy="2911499"/>
          </a:xfrm>
          <a:prstGeom prst="rect">
            <a:avLst/>
          </a:prstGeom>
          <a:noFill/>
          <a:ln>
            <a:noFill/>
          </a:ln>
        </p:spPr>
      </p:pic>
      <p:sp>
        <p:nvSpPr>
          <p:cNvPr id="513" name="Shape 513"/>
          <p:cNvSpPr txBox="1"/>
          <p:nvPr/>
        </p:nvSpPr>
        <p:spPr>
          <a:xfrm>
            <a:off x="4542504" y="6091084"/>
            <a:ext cx="205550" cy="214108"/>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14" name="Shape 51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15" name="Shape 51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フローダイアグラムボックスのパラメータ化（2/4）</a:t>
            </a:r>
          </a:p>
        </p:txBody>
      </p:sp>
      <p:sp>
        <p:nvSpPr>
          <p:cNvPr id="521" name="Shape 52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変数の編集ダイアログが現れるので、変数arigatouに関する説明</a:t>
            </a:r>
            <a:r>
              <a:rPr lang="en-US" sz="1700" b="0" i="0" u="none" strike="noStrike" cap="none" dirty="0">
                <a:solidFill>
                  <a:srgbClr val="1E4E79"/>
                </a:solidFill>
                <a:sym typeface="Arial"/>
              </a:rPr>
              <a:t>①、変数の型②、デフォルト値③を設定し、[OK]ボタンをクリックしてください。</a:t>
            </a:r>
          </a:p>
          <a:p>
            <a:pPr marL="0" marR="0" lvl="0" indent="0" algn="l" rtl="0">
              <a:lnSpc>
                <a:spcPct val="90000"/>
              </a:lnSpc>
              <a:spcBef>
                <a:spcPts val="0"/>
              </a:spcBef>
              <a:spcAft>
                <a:spcPts val="0"/>
              </a:spcAft>
              <a:buClr>
                <a:srgbClr val="1E4E79"/>
              </a:buClr>
              <a:buSzPct val="25000"/>
              <a:buFont typeface="Arial"/>
              <a:buNone/>
            </a:pPr>
            <a:r>
              <a:rPr lang="en-US" dirty="0" err="1"/>
              <a:t>同様</a:t>
            </a:r>
            <a:r>
              <a:rPr lang="en-US" sz="1700" b="0" i="0" u="none" strike="noStrike" cap="none" dirty="0" err="1">
                <a:solidFill>
                  <a:srgbClr val="1E4E79"/>
                </a:solidFill>
                <a:sym typeface="Arial"/>
              </a:rPr>
              <a:t>に、変数otukaresamadesuを追加します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ボックスの編集ダイアログで[OK]ボタンをクリックし、ボックスの編集を完了します。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これで、このボックスSpeech</a:t>
            </a:r>
            <a:r>
              <a:rPr lang="en-US" sz="1700" b="0" i="0" u="none" strike="noStrike" cap="none" dirty="0">
                <a:solidFill>
                  <a:srgbClr val="1E4E79"/>
                </a:solidFill>
                <a:sym typeface="Arial"/>
              </a:rPr>
              <a:t> Reco+Sayに変数が２つ定義できました。</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rootに戻り、ボックスのパラメータボタンを押すことで</a:t>
            </a:r>
            <a:r>
              <a:rPr lang="en-US" sz="1700" b="0" i="0" u="none" strike="noStrike" cap="none" dirty="0" smtClean="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smtClean="0">
                <a:solidFill>
                  <a:srgbClr val="1E4E79"/>
                </a:solidFill>
                <a:sym typeface="Arial"/>
              </a:rPr>
              <a:t>変数が設定されていることが確認できます</a:t>
            </a:r>
            <a:r>
              <a:rPr lang="en-US" sz="1700" b="0" i="0" u="none" strike="noStrike" cap="none" dirty="0">
                <a:solidFill>
                  <a:srgbClr val="1E4E79"/>
                </a:solidFill>
                <a:sym typeface="Arial"/>
              </a:rPr>
              <a:t>。</a:t>
            </a:r>
          </a:p>
        </p:txBody>
      </p:sp>
      <p:sp>
        <p:nvSpPr>
          <p:cNvPr id="522" name="Shape 52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23" name="Shape 523"/>
          <p:cNvPicPr preferRelativeResize="0"/>
          <p:nvPr/>
        </p:nvPicPr>
        <p:blipFill rotWithShape="1">
          <a:blip r:embed="rId3">
            <a:alphaModFix/>
          </a:blip>
          <a:srcRect/>
          <a:stretch/>
        </p:blipFill>
        <p:spPr>
          <a:xfrm>
            <a:off x="1044864" y="3907508"/>
            <a:ext cx="2024100" cy="2911499"/>
          </a:xfrm>
          <a:prstGeom prst="rect">
            <a:avLst/>
          </a:prstGeom>
          <a:noFill/>
          <a:ln>
            <a:noFill/>
          </a:ln>
        </p:spPr>
      </p:pic>
      <p:pic>
        <p:nvPicPr>
          <p:cNvPr id="524" name="Shape 524"/>
          <p:cNvPicPr preferRelativeResize="0"/>
          <p:nvPr/>
        </p:nvPicPr>
        <p:blipFill rotWithShape="1">
          <a:blip r:embed="rId4">
            <a:alphaModFix/>
          </a:blip>
          <a:srcRect/>
          <a:stretch/>
        </p:blipFill>
        <p:spPr>
          <a:xfrm>
            <a:off x="3758800" y="4139976"/>
            <a:ext cx="1870800" cy="2446500"/>
          </a:xfrm>
          <a:prstGeom prst="rect">
            <a:avLst/>
          </a:prstGeom>
          <a:noFill/>
          <a:ln>
            <a:noFill/>
          </a:ln>
        </p:spPr>
      </p:pic>
      <p:pic>
        <p:nvPicPr>
          <p:cNvPr id="525" name="Shape 525"/>
          <p:cNvPicPr preferRelativeResize="0"/>
          <p:nvPr/>
        </p:nvPicPr>
        <p:blipFill rotWithShape="1">
          <a:blip r:embed="rId5">
            <a:alphaModFix/>
          </a:blip>
          <a:srcRect/>
          <a:stretch/>
        </p:blipFill>
        <p:spPr>
          <a:xfrm>
            <a:off x="7699267" y="5093370"/>
            <a:ext cx="1563900" cy="1432800"/>
          </a:xfrm>
          <a:prstGeom prst="rect">
            <a:avLst/>
          </a:prstGeom>
          <a:noFill/>
          <a:ln>
            <a:noFill/>
          </a:ln>
        </p:spPr>
      </p:pic>
      <p:sp>
        <p:nvSpPr>
          <p:cNvPr id="526" name="Shape 526"/>
          <p:cNvSpPr txBox="1"/>
          <p:nvPr/>
        </p:nvSpPr>
        <p:spPr>
          <a:xfrm>
            <a:off x="2403987" y="6204433"/>
            <a:ext cx="219907" cy="225863"/>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7" name="Shape 527"/>
          <p:cNvSpPr txBox="1"/>
          <p:nvPr/>
        </p:nvSpPr>
        <p:spPr>
          <a:xfrm>
            <a:off x="4380278" y="4406512"/>
            <a:ext cx="1126800" cy="936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8" name="Shape 528"/>
          <p:cNvSpPr txBox="1"/>
          <p:nvPr/>
        </p:nvSpPr>
        <p:spPr>
          <a:xfrm>
            <a:off x="4370047" y="5477996"/>
            <a:ext cx="1147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29" name="Shape 529"/>
          <p:cNvSpPr txBox="1"/>
          <p:nvPr/>
        </p:nvSpPr>
        <p:spPr>
          <a:xfrm>
            <a:off x="4523705" y="5744337"/>
            <a:ext cx="559499"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530" name="Shape 530"/>
          <p:cNvPicPr preferRelativeResize="0"/>
          <p:nvPr/>
        </p:nvPicPr>
        <p:blipFill rotWithShape="1">
          <a:blip r:embed="rId6">
            <a:alphaModFix/>
          </a:blip>
          <a:srcRect/>
          <a:stretch/>
        </p:blipFill>
        <p:spPr>
          <a:xfrm>
            <a:off x="6319318" y="4037540"/>
            <a:ext cx="1380000" cy="1174800"/>
          </a:xfrm>
          <a:prstGeom prst="rect">
            <a:avLst/>
          </a:prstGeom>
          <a:noFill/>
          <a:ln>
            <a:noFill/>
          </a:ln>
        </p:spPr>
      </p:pic>
      <p:sp>
        <p:nvSpPr>
          <p:cNvPr id="531" name="Shape 531"/>
          <p:cNvSpPr txBox="1"/>
          <p:nvPr/>
        </p:nvSpPr>
        <p:spPr>
          <a:xfrm>
            <a:off x="6798088" y="4801894"/>
            <a:ext cx="137400" cy="130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532" name="Shape 532"/>
          <p:cNvCxnSpPr>
            <a:stCxn id="523" idx="3"/>
            <a:endCxn id="524" idx="1"/>
          </p:cNvCxnSpPr>
          <p:nvPr/>
        </p:nvCxnSpPr>
        <p:spPr>
          <a:xfrm>
            <a:off x="3068964" y="5363258"/>
            <a:ext cx="689699" cy="0"/>
          </a:xfrm>
          <a:prstGeom prst="straightConnector1">
            <a:avLst/>
          </a:prstGeom>
          <a:noFill/>
          <a:ln w="76200" cap="flat" cmpd="sng">
            <a:solidFill>
              <a:srgbClr val="000000"/>
            </a:solidFill>
            <a:prstDash val="solid"/>
            <a:round/>
            <a:headEnd type="none" w="med" len="med"/>
            <a:tailEnd type="triangle" w="lg" len="lg"/>
          </a:ln>
        </p:spPr>
      </p:cxnSp>
      <p:sp>
        <p:nvSpPr>
          <p:cNvPr id="533" name="Shape 533"/>
          <p:cNvSpPr/>
          <p:nvPr/>
        </p:nvSpPr>
        <p:spPr>
          <a:xfrm>
            <a:off x="5662413" y="4309206"/>
            <a:ext cx="314400" cy="314400"/>
          </a:xfrm>
          <a:prstGeom prst="wedgeRoundRectCallout">
            <a:avLst>
              <a:gd name="adj1" fmla="val -95001"/>
              <a:gd name="adj2" fmla="val 60003"/>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534" name="Shape 534"/>
          <p:cNvSpPr/>
          <p:nvPr/>
        </p:nvSpPr>
        <p:spPr>
          <a:xfrm>
            <a:off x="5630967" y="5195871"/>
            <a:ext cx="314400" cy="314400"/>
          </a:xfrm>
          <a:prstGeom prst="wedgeRoundRectCallout">
            <a:avLst>
              <a:gd name="adj1" fmla="val -79999"/>
              <a:gd name="adj2" fmla="val 42935"/>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535" name="Shape 535"/>
          <p:cNvSpPr/>
          <p:nvPr/>
        </p:nvSpPr>
        <p:spPr>
          <a:xfrm>
            <a:off x="5226914" y="5875285"/>
            <a:ext cx="314400" cy="314400"/>
          </a:xfrm>
          <a:prstGeom prst="wedgeRoundRectCallout">
            <a:avLst>
              <a:gd name="adj1" fmla="val -96475"/>
              <a:gd name="adj2" fmla="val -48202"/>
              <a:gd name="adj3" fmla="val 0"/>
            </a:avLst>
          </a:prstGeom>
          <a:solidFill>
            <a:srgbClr val="FFFFFF"/>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a:t>
            </a:r>
          </a:p>
        </p:txBody>
      </p:sp>
      <p:sp>
        <p:nvSpPr>
          <p:cNvPr id="536" name="Shape 5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46</a:t>
            </a:fld>
            <a:endParaRPr lang="en-US"/>
          </a:p>
        </p:txBody>
      </p:sp>
      <p:pic>
        <p:nvPicPr>
          <p:cNvPr id="537" name="Shape 537"/>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38" name="Shape 538"/>
          <p:cNvPicPr preferRelativeResize="0"/>
          <p:nvPr/>
        </p:nvPicPr>
        <p:blipFill>
          <a:blip r:embed="rId8">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フローダイアグラムボックスのパラメータ化（3/4）</a:t>
            </a:r>
          </a:p>
        </p:txBody>
      </p:sp>
      <p:sp>
        <p:nvSpPr>
          <p:cNvPr id="544" name="Shape 54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ボックス内部をボックスに設定された変数を参照するような形に修正します。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パラメータの取得には、standard→Flow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Control→Flow</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Diagram→Get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Parameterボックスを利用します。Sayボックスで構成されていた箇所を以下のようにGet</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ParameterボックスとSay</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Textボックスで置き換えます</a:t>
            </a:r>
            <a:r>
              <a:rPr lang="en-US" sz="1700" b="0" i="0" u="none" strike="noStrike" cap="none" dirty="0">
                <a:solidFill>
                  <a:srgbClr val="1E4E79"/>
                </a:solidFill>
                <a:sym typeface="Arial"/>
              </a:rPr>
              <a:t>。 </a:t>
            </a:r>
          </a:p>
        </p:txBody>
      </p:sp>
      <p:sp>
        <p:nvSpPr>
          <p:cNvPr id="545" name="Shape 54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46" name="Shape 546"/>
          <p:cNvPicPr preferRelativeResize="0"/>
          <p:nvPr/>
        </p:nvPicPr>
        <p:blipFill rotWithShape="1">
          <a:blip r:embed="rId3">
            <a:alphaModFix/>
          </a:blip>
          <a:srcRect/>
          <a:stretch/>
        </p:blipFill>
        <p:spPr>
          <a:xfrm>
            <a:off x="2414044" y="3171442"/>
            <a:ext cx="5800799" cy="3506099"/>
          </a:xfrm>
          <a:prstGeom prst="rect">
            <a:avLst/>
          </a:prstGeom>
          <a:noFill/>
          <a:ln>
            <a:noFill/>
          </a:ln>
        </p:spPr>
      </p:pic>
      <p:sp>
        <p:nvSpPr>
          <p:cNvPr id="547" name="Shape 547"/>
          <p:cNvSpPr txBox="1"/>
          <p:nvPr/>
        </p:nvSpPr>
        <p:spPr>
          <a:xfrm>
            <a:off x="4725489" y="3850231"/>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8" name="Shape 548"/>
          <p:cNvSpPr txBox="1"/>
          <p:nvPr/>
        </p:nvSpPr>
        <p:spPr>
          <a:xfrm>
            <a:off x="4725489" y="4792688"/>
            <a:ext cx="2171999" cy="8400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49" name="Shape 54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47</a:t>
            </a:fld>
            <a:endParaRPr lang="en-US"/>
          </a:p>
        </p:txBody>
      </p:sp>
      <p:pic>
        <p:nvPicPr>
          <p:cNvPr id="550" name="Shape 55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551" name="Shape 55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フローダイアグラムボックスのパラメータ化（4/4）</a:t>
            </a:r>
          </a:p>
        </p:txBody>
      </p:sp>
      <p:sp>
        <p:nvSpPr>
          <p:cNvPr id="557" name="Shape 55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Get Parameterボックスのパラメータを以下のように設定します。これにより、ありがとうに対する応答として変数arigatouの値を、お疲れ様ですに対する応答として変数otukaresamadesuの値がSay </a:t>
            </a:r>
            <a:r>
              <a:rPr lang="en-US" sz="1700" b="0" i="0" u="none" strike="noStrike" cap="none" dirty="0" err="1">
                <a:solidFill>
                  <a:srgbClr val="1E4E79"/>
                </a:solidFill>
                <a:sym typeface="Arial"/>
              </a:rPr>
              <a:t>Textボックスに入力されるようになります</a:t>
            </a:r>
            <a:r>
              <a:rPr lang="en-US" sz="1700" b="0" i="0" u="none" strike="noStrike" cap="none" dirty="0">
                <a:solidFill>
                  <a:srgbClr val="1E4E79"/>
                </a:solidFill>
                <a:sym typeface="Arial"/>
              </a:rPr>
              <a:t>。 </a:t>
            </a: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215900" marR="0" lvl="0" indent="6350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これで、ありがとう、お疲れ様ですに対する応答を独自の変数arigatou、otukaresamadesuで定義できるようになります。実際にそれぞれの変数の値を変えてみて、挙動に反映されることを確認してみてください。</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ように、Choregrapheではボックスの組み合わせで様々な振る舞いを表現することが出来、ボックスを独自に定義していくことでより複雑な振る舞いも定義できるようになります。是非、色々なボックスを作ったり、使ったりして、NAOに色々なことをやらせてあげてください。</a:t>
            </a:r>
          </a:p>
        </p:txBody>
      </p:sp>
      <p:sp>
        <p:nvSpPr>
          <p:cNvPr id="558" name="Shape 55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559" name="Shape 559"/>
          <p:cNvPicPr preferRelativeResize="0"/>
          <p:nvPr/>
        </p:nvPicPr>
        <p:blipFill rotWithShape="1">
          <a:blip r:embed="rId3">
            <a:alphaModFix/>
          </a:blip>
          <a:srcRect/>
          <a:stretch/>
        </p:blipFill>
        <p:spPr>
          <a:xfrm>
            <a:off x="1189677" y="2760757"/>
            <a:ext cx="1222200" cy="1114199"/>
          </a:xfrm>
          <a:prstGeom prst="rect">
            <a:avLst/>
          </a:prstGeom>
          <a:noFill/>
          <a:ln>
            <a:noFill/>
          </a:ln>
        </p:spPr>
      </p:pic>
      <p:pic>
        <p:nvPicPr>
          <p:cNvPr id="560" name="Shape 560"/>
          <p:cNvPicPr preferRelativeResize="0"/>
          <p:nvPr/>
        </p:nvPicPr>
        <p:blipFill rotWithShape="1">
          <a:blip r:embed="rId4">
            <a:alphaModFix/>
          </a:blip>
          <a:srcRect/>
          <a:stretch/>
        </p:blipFill>
        <p:spPr>
          <a:xfrm>
            <a:off x="2991297" y="2760757"/>
            <a:ext cx="1748399" cy="1639799"/>
          </a:xfrm>
          <a:prstGeom prst="rect">
            <a:avLst/>
          </a:prstGeom>
          <a:noFill/>
          <a:ln>
            <a:noFill/>
          </a:ln>
        </p:spPr>
      </p:pic>
      <p:pic>
        <p:nvPicPr>
          <p:cNvPr id="561" name="Shape 561"/>
          <p:cNvPicPr preferRelativeResize="0"/>
          <p:nvPr/>
        </p:nvPicPr>
        <p:blipFill rotWithShape="1">
          <a:blip r:embed="rId5">
            <a:alphaModFix/>
          </a:blip>
          <a:srcRect/>
          <a:stretch/>
        </p:blipFill>
        <p:spPr>
          <a:xfrm>
            <a:off x="5428462" y="2760757"/>
            <a:ext cx="1222200" cy="1114199"/>
          </a:xfrm>
          <a:prstGeom prst="rect">
            <a:avLst/>
          </a:prstGeom>
          <a:noFill/>
          <a:ln>
            <a:noFill/>
          </a:ln>
        </p:spPr>
      </p:pic>
      <p:pic>
        <p:nvPicPr>
          <p:cNvPr id="562" name="Shape 562"/>
          <p:cNvPicPr preferRelativeResize="0"/>
          <p:nvPr/>
        </p:nvPicPr>
        <p:blipFill rotWithShape="1">
          <a:blip r:embed="rId6">
            <a:alphaModFix/>
          </a:blip>
          <a:srcRect/>
          <a:stretch/>
        </p:blipFill>
        <p:spPr>
          <a:xfrm>
            <a:off x="7339267" y="2760757"/>
            <a:ext cx="1748399" cy="1639799"/>
          </a:xfrm>
          <a:prstGeom prst="rect">
            <a:avLst/>
          </a:prstGeom>
          <a:noFill/>
          <a:ln>
            <a:noFill/>
          </a:ln>
        </p:spPr>
      </p:pic>
      <p:sp>
        <p:nvSpPr>
          <p:cNvPr id="563" name="Shape 563"/>
          <p:cNvSpPr txBox="1"/>
          <p:nvPr/>
        </p:nvSpPr>
        <p:spPr>
          <a:xfrm>
            <a:off x="1471387" y="3515381"/>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4" name="Shape 564"/>
          <p:cNvSpPr txBox="1"/>
          <p:nvPr/>
        </p:nvSpPr>
        <p:spPr>
          <a:xfrm>
            <a:off x="5643428" y="3440378"/>
            <a:ext cx="299099" cy="280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5" name="Shape 565"/>
          <p:cNvSpPr txBox="1"/>
          <p:nvPr/>
        </p:nvSpPr>
        <p:spPr>
          <a:xfrm>
            <a:off x="3710068"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6" name="Shape 566"/>
          <p:cNvSpPr txBox="1"/>
          <p:nvPr/>
        </p:nvSpPr>
        <p:spPr>
          <a:xfrm>
            <a:off x="8112929" y="3197371"/>
            <a:ext cx="804299" cy="2057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67" name="Shape 56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48</a:t>
            </a:fld>
            <a:endParaRPr lang="en-US"/>
          </a:p>
        </p:txBody>
      </p:sp>
      <p:pic>
        <p:nvPicPr>
          <p:cNvPr id="568" name="Shape 568"/>
          <p:cNvPicPr preferRelativeResize="0"/>
          <p:nvPr/>
        </p:nvPicPr>
        <p:blipFill>
          <a:blip r:embed="rId7">
            <a:alphaModFix/>
          </a:blip>
          <a:stretch>
            <a:fillRect/>
          </a:stretch>
        </p:blipFill>
        <p:spPr>
          <a:xfrm>
            <a:off x="193730" y="1163493"/>
            <a:ext cx="491643" cy="491643"/>
          </a:xfrm>
          <a:prstGeom prst="rect">
            <a:avLst/>
          </a:prstGeom>
          <a:noFill/>
          <a:ln>
            <a:noFill/>
          </a:ln>
        </p:spPr>
      </p:pic>
      <p:pic>
        <p:nvPicPr>
          <p:cNvPr id="569" name="Shape 569"/>
          <p:cNvPicPr preferRelativeResize="0"/>
          <p:nvPr/>
        </p:nvPicPr>
        <p:blipFill>
          <a:blip r:embed="rId8">
            <a:alphaModFix/>
          </a:blip>
          <a:stretch>
            <a:fillRect/>
          </a:stretch>
        </p:blipFill>
        <p:spPr>
          <a:xfrm>
            <a:off x="825403" y="1163493"/>
            <a:ext cx="491643" cy="49164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Ifボックス（1/2）</a:t>
            </a:r>
          </a:p>
        </p:txBody>
      </p:sp>
      <p:sp>
        <p:nvSpPr>
          <p:cNvPr id="575" name="Shape 57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前ページでは、話しかける言葉によって信号の経路を変え、異なるBoxを実行させました</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a:t>このように、異なる入力に対して信号の経路を分岐させる処理を「</a:t>
            </a:r>
            <a:r>
              <a:rPr lang="en-US" dirty="0">
                <a:solidFill>
                  <a:srgbClr val="00B0F0"/>
                </a:solidFill>
              </a:rPr>
              <a:t>条件分岐</a:t>
            </a:r>
            <a:r>
              <a:rPr lang="en-US" dirty="0"/>
              <a:t>」と言います。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Choregrapheには幾つか条件分岐を行うボックスがありますが、代表として</a:t>
            </a:r>
            <a:r>
              <a:rPr lang="en-US" dirty="0" err="1">
                <a:solidFill>
                  <a:srgbClr val="00B0F0"/>
                </a:solidFill>
              </a:rPr>
              <a:t>Ifボックス</a:t>
            </a:r>
            <a:r>
              <a:rPr lang="en-US" dirty="0" err="1"/>
              <a:t>があります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これは、入力信号の値がIfボックスのパラメータと比較し、</a:t>
            </a:r>
            <a:r>
              <a:rPr lang="en-US" dirty="0">
                <a:solidFill>
                  <a:srgbClr val="00B0F0"/>
                </a:solidFill>
              </a:rPr>
              <a:t>正しければ上に出力</a:t>
            </a:r>
            <a:r>
              <a:rPr lang="en-US" dirty="0"/>
              <a:t>、</a:t>
            </a:r>
            <a:r>
              <a:rPr lang="en-US" dirty="0">
                <a:solidFill>
                  <a:srgbClr val="00B0F0"/>
                </a:solidFill>
              </a:rPr>
              <a:t>間違っていれば下に出力</a:t>
            </a:r>
            <a:r>
              <a:rPr lang="en-US" dirty="0"/>
              <a:t>を行うボックスです。Ifボックスの入力は動的に設定されているため、基本的にどのような入力タイプも受け付けます。（バン、数字、文字列すべて）</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Ifボックスのレンチアイコンをクリックすることで比較パラメータの変更を行う事ができます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初期値はCondition</a:t>
            </a:r>
            <a:r>
              <a:rPr lang="en-US" dirty="0"/>
              <a:t> </a:t>
            </a:r>
            <a:r>
              <a:rPr lang="en-US" dirty="0" err="1"/>
              <a:t>operatorに</a:t>
            </a:r>
            <a:r>
              <a:rPr lang="en-US" dirty="0"/>
              <a:t>「≠」、Value to compareに「0」が設定されています。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これは、入力信号の値に対して「0」に等しくない（≠）場合は正しい、と意味します。</a:t>
            </a:r>
          </a:p>
          <a:p>
            <a:pPr marL="0" marR="0" lvl="0" indent="0" algn="l" rtl="0">
              <a:lnSpc>
                <a:spcPct val="100000"/>
              </a:lnSpc>
              <a:spcBef>
                <a:spcPts val="0"/>
              </a:spcBef>
              <a:spcAft>
                <a:spcPts val="0"/>
              </a:spcAft>
              <a:buClr>
                <a:srgbClr val="1E4E79"/>
              </a:buClr>
              <a:buSzPct val="25000"/>
              <a:buFont typeface="Arial"/>
              <a:buNone/>
            </a:pPr>
            <a:r>
              <a:rPr lang="en-US" dirty="0"/>
              <a:t>つまり入力信号が1の場合は、0ではないため（1 ≠ 0）正しく、上から出力されます。</a:t>
            </a:r>
          </a:p>
          <a:p>
            <a:pPr marL="0" marR="0" lvl="0" indent="0" algn="l" rtl="0">
              <a:lnSpc>
                <a:spcPct val="100000"/>
              </a:lnSpc>
              <a:spcBef>
                <a:spcPts val="0"/>
              </a:spcBef>
              <a:spcAft>
                <a:spcPts val="0"/>
              </a:spcAft>
              <a:buClr>
                <a:srgbClr val="1E4E79"/>
              </a:buClr>
              <a:buSzPct val="25000"/>
              <a:buFont typeface="Arial"/>
              <a:buNone/>
            </a:pPr>
            <a:r>
              <a:rPr lang="en-US" dirty="0"/>
              <a:t>入力信号が0の場合は、0であるため（0 = 0）間違っており、下から出力されます。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p:txBody>
      </p:sp>
      <p:sp>
        <p:nvSpPr>
          <p:cNvPr id="576" name="Shape 57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条件分岐させてみよう</a:t>
            </a:r>
          </a:p>
        </p:txBody>
      </p:sp>
      <p:sp>
        <p:nvSpPr>
          <p:cNvPr id="577" name="Shape 57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578" name="Shape 5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49</a:t>
            </a:fld>
            <a:endParaRPr lang="en-US"/>
          </a:p>
        </p:txBody>
      </p:sp>
      <p:pic>
        <p:nvPicPr>
          <p:cNvPr id="579" name="Shape 579"/>
          <p:cNvPicPr preferRelativeResize="0"/>
          <p:nvPr/>
        </p:nvPicPr>
        <p:blipFill>
          <a:blip r:embed="rId3">
            <a:alphaModFix/>
          </a:blip>
          <a:stretch>
            <a:fillRect/>
          </a:stretch>
        </p:blipFill>
        <p:spPr>
          <a:xfrm>
            <a:off x="6358381" y="5718381"/>
            <a:ext cx="2000250" cy="1650038"/>
          </a:xfrm>
          <a:prstGeom prst="rect">
            <a:avLst/>
          </a:prstGeom>
          <a:noFill/>
          <a:ln>
            <a:noFill/>
          </a:ln>
        </p:spPr>
      </p:pic>
      <p:pic>
        <p:nvPicPr>
          <p:cNvPr id="580" name="Shape 580"/>
          <p:cNvPicPr preferRelativeResize="0"/>
          <p:nvPr/>
        </p:nvPicPr>
        <p:blipFill>
          <a:blip r:embed="rId4">
            <a:alphaModFix/>
          </a:blip>
          <a:stretch>
            <a:fillRect/>
          </a:stretch>
        </p:blipFill>
        <p:spPr>
          <a:xfrm>
            <a:off x="1039641" y="5613964"/>
            <a:ext cx="3066477" cy="1498495"/>
          </a:xfrm>
          <a:prstGeom prst="rect">
            <a:avLst/>
          </a:prstGeom>
          <a:noFill/>
          <a:ln>
            <a:noFill/>
          </a:ln>
        </p:spPr>
      </p:pic>
      <p:cxnSp>
        <p:nvCxnSpPr>
          <p:cNvPr id="581" name="Shape 581"/>
          <p:cNvCxnSpPr/>
          <p:nvPr/>
        </p:nvCxnSpPr>
        <p:spPr>
          <a:xfrm rot="10800000">
            <a:off x="2252097" y="6125324"/>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582" name="Shape 58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83" name="Shape 58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Ifボックス（2/2）</a:t>
            </a:r>
          </a:p>
        </p:txBody>
      </p:sp>
      <p:sp>
        <p:nvSpPr>
          <p:cNvPr id="589" name="Shape 58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試しに、それぞれの入力に対して値を出力してくれるMulti Editボックスを使用して、Ifボックスの動きを見てみましょう。</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下図では、Multi Editボックスの上のonStart入力にシグナルが送られた場合、1を出力します。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次に、1を受け取ったIfボックスが正しいか、間違っているかを判断します。</a:t>
            </a:r>
          </a:p>
          <a:p>
            <a:pPr marL="0" marR="0" lvl="0" indent="0" algn="l" rtl="0">
              <a:lnSpc>
                <a:spcPct val="100000"/>
              </a:lnSpc>
              <a:spcBef>
                <a:spcPts val="0"/>
              </a:spcBef>
              <a:spcAft>
                <a:spcPts val="0"/>
              </a:spcAft>
              <a:buClr>
                <a:srgbClr val="1E4E79"/>
              </a:buClr>
              <a:buSzPct val="25000"/>
              <a:buFont typeface="Arial"/>
              <a:buNone/>
            </a:pPr>
            <a:r>
              <a:rPr lang="en-US"/>
              <a:t>パラメータはCondition operatorが「</a:t>
            </a:r>
            <a:r>
              <a:rPr lang="en-US">
                <a:solidFill>
                  <a:srgbClr val="00B0F0"/>
                </a:solidFill>
              </a:rPr>
              <a:t>≠</a:t>
            </a:r>
            <a:r>
              <a:rPr lang="en-US"/>
              <a:t>」、Value to compareが「</a:t>
            </a:r>
            <a:r>
              <a:rPr lang="en-US">
                <a:solidFill>
                  <a:srgbClr val="00B0F0"/>
                </a:solidFill>
              </a:rPr>
              <a:t>0</a:t>
            </a:r>
            <a:r>
              <a:rPr lang="en-US"/>
              <a:t>」のため、</a:t>
            </a:r>
          </a:p>
          <a:p>
            <a:pPr marL="0" marR="0" lvl="0" indent="0" algn="l" rtl="0">
              <a:lnSpc>
                <a:spcPct val="100000"/>
              </a:lnSpc>
              <a:spcBef>
                <a:spcPts val="0"/>
              </a:spcBef>
              <a:spcAft>
                <a:spcPts val="0"/>
              </a:spcAft>
              <a:buClr>
                <a:srgbClr val="1E4E79"/>
              </a:buClr>
              <a:buSzPct val="25000"/>
              <a:buFont typeface="Arial"/>
              <a:buNone/>
            </a:pPr>
            <a:r>
              <a:rPr lang="en-US"/>
              <a:t>「入力の1 ≠ 0」が当てはまります。このため、後ろに繋がっているOKボックスが実行されます。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Multi Editから0が送られた場合、「0 ≠ 0」は式として間違っているためNGボックスが実行されます。</a:t>
            </a:r>
          </a:p>
        </p:txBody>
      </p:sp>
      <p:sp>
        <p:nvSpPr>
          <p:cNvPr id="590" name="Shape 59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591" name="Shape 59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50</a:t>
            </a:fld>
            <a:endParaRPr lang="en-US"/>
          </a:p>
        </p:txBody>
      </p:sp>
      <p:pic>
        <p:nvPicPr>
          <p:cNvPr id="592" name="Shape 592"/>
          <p:cNvPicPr preferRelativeResize="0"/>
          <p:nvPr/>
        </p:nvPicPr>
        <p:blipFill>
          <a:blip r:embed="rId3">
            <a:alphaModFix/>
          </a:blip>
          <a:stretch>
            <a:fillRect/>
          </a:stretch>
        </p:blipFill>
        <p:spPr>
          <a:xfrm>
            <a:off x="6629752" y="4688444"/>
            <a:ext cx="2622214" cy="2163106"/>
          </a:xfrm>
          <a:prstGeom prst="rect">
            <a:avLst/>
          </a:prstGeom>
          <a:noFill/>
          <a:ln>
            <a:noFill/>
          </a:ln>
        </p:spPr>
      </p:pic>
      <p:pic>
        <p:nvPicPr>
          <p:cNvPr id="593" name="Shape 593"/>
          <p:cNvPicPr preferRelativeResize="0"/>
          <p:nvPr/>
        </p:nvPicPr>
        <p:blipFill>
          <a:blip r:embed="rId4">
            <a:alphaModFix/>
          </a:blip>
          <a:stretch>
            <a:fillRect/>
          </a:stretch>
        </p:blipFill>
        <p:spPr>
          <a:xfrm>
            <a:off x="584312" y="4549204"/>
            <a:ext cx="5039894" cy="2447454"/>
          </a:xfrm>
          <a:prstGeom prst="rect">
            <a:avLst/>
          </a:prstGeom>
          <a:noFill/>
          <a:ln>
            <a:noFill/>
          </a:ln>
        </p:spPr>
      </p:pic>
      <p:pic>
        <p:nvPicPr>
          <p:cNvPr id="594" name="Shape 59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595" name="Shape 595"/>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Counterボックス</a:t>
            </a:r>
          </a:p>
        </p:txBody>
      </p:sp>
      <p:sp>
        <p:nvSpPr>
          <p:cNvPr id="601" name="Shape 60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Ifボックスは入力信号の値に対して出力を分岐出来ますが、</a:t>
            </a:r>
          </a:p>
          <a:p>
            <a:pPr marL="0" marR="0" lvl="0" indent="0" algn="l" rtl="0">
              <a:lnSpc>
                <a:spcPct val="100000"/>
              </a:lnSpc>
              <a:spcBef>
                <a:spcPts val="0"/>
              </a:spcBef>
              <a:spcAft>
                <a:spcPts val="0"/>
              </a:spcAft>
              <a:buClr>
                <a:srgbClr val="1E4E79"/>
              </a:buClr>
              <a:buSzPct val="25000"/>
              <a:buFont typeface="Arial"/>
              <a:buNone/>
            </a:pPr>
            <a:r>
              <a:rPr lang="en-US"/>
              <a:t>アプリ内で数を数えたい場合（何回か同じ処理を繰り返した後に</a:t>
            </a:r>
          </a:p>
          <a:p>
            <a:pPr marL="0" marR="0" lvl="0" indent="0" algn="l" rtl="0">
              <a:lnSpc>
                <a:spcPct val="100000"/>
              </a:lnSpc>
              <a:spcBef>
                <a:spcPts val="0"/>
              </a:spcBef>
              <a:spcAft>
                <a:spcPts val="0"/>
              </a:spcAft>
              <a:buClr>
                <a:srgbClr val="1E4E79"/>
              </a:buClr>
              <a:buSzPct val="25000"/>
              <a:buFont typeface="Arial"/>
              <a:buNone/>
            </a:pPr>
            <a:r>
              <a:rPr lang="en-US"/>
              <a:t>別の処理を行いたい等）は、</a:t>
            </a:r>
            <a:r>
              <a:rPr lang="en-US">
                <a:solidFill>
                  <a:srgbClr val="00B0F0"/>
                </a:solidFill>
              </a:rPr>
              <a:t>Counterボックス</a:t>
            </a:r>
            <a:r>
              <a:rPr lang="en-US"/>
              <a:t>が便利です。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どのような挙動をするか、実際に右図のように配置し、</a:t>
            </a:r>
          </a:p>
          <a:p>
            <a:pPr marL="0" marR="0" lvl="0" indent="0" algn="l" rtl="0">
              <a:lnSpc>
                <a:spcPct val="100000"/>
              </a:lnSpc>
              <a:spcBef>
                <a:spcPts val="0"/>
              </a:spcBef>
              <a:spcAft>
                <a:spcPts val="0"/>
              </a:spcAft>
              <a:buClr>
                <a:srgbClr val="1E4E79"/>
              </a:buClr>
              <a:buSzPct val="25000"/>
              <a:buFont typeface="Arial"/>
              <a:buNone/>
            </a:pPr>
            <a:r>
              <a:rPr lang="en-US"/>
              <a:t>動作を確認してみましょう。接続されているSayボックスには</a:t>
            </a:r>
          </a:p>
          <a:p>
            <a:pPr marL="0" marR="0" lvl="0" indent="0" algn="l" rtl="0">
              <a:lnSpc>
                <a:spcPct val="100000"/>
              </a:lnSpc>
              <a:spcBef>
                <a:spcPts val="0"/>
              </a:spcBef>
              <a:spcAft>
                <a:spcPts val="0"/>
              </a:spcAft>
              <a:buClr>
                <a:srgbClr val="1E4E79"/>
              </a:buClr>
              <a:buSzPct val="25000"/>
              <a:buFont typeface="Arial"/>
              <a:buNone/>
            </a:pPr>
            <a:r>
              <a:rPr lang="en-US"/>
              <a:t>それぞれLoop→ループ、End→おわり、と設定してあります。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実行してみると、Loopが5回、最後にEndが1回実行されました。</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ご覧のとおり、Counterボックスは</a:t>
            </a:r>
            <a:r>
              <a:rPr lang="en-US">
                <a:solidFill>
                  <a:srgbClr val="00B0F0"/>
                </a:solidFill>
              </a:rPr>
              <a:t>数を数える</a:t>
            </a:r>
            <a:r>
              <a:rPr lang="en-US"/>
              <a:t>ボックスです。</a:t>
            </a:r>
          </a:p>
          <a:p>
            <a:pPr marL="0" marR="0" lvl="0" indent="0" algn="l" rtl="0">
              <a:lnSpc>
                <a:spcPct val="100000"/>
              </a:lnSpc>
              <a:spcBef>
                <a:spcPts val="0"/>
              </a:spcBef>
              <a:spcAft>
                <a:spcPts val="0"/>
              </a:spcAft>
              <a:buClr>
                <a:srgbClr val="1E4E79"/>
              </a:buClr>
              <a:buSzPct val="25000"/>
              <a:buFont typeface="Arial"/>
              <a:buNone/>
            </a:pPr>
            <a:r>
              <a:rPr lang="en-US"/>
              <a:t>パラメータを見ると、イニシャル0、ステップ1、ファイナル5</a:t>
            </a:r>
          </a:p>
          <a:p>
            <a:pPr marL="0" marR="0" lvl="0" indent="0" algn="l" rtl="0">
              <a:lnSpc>
                <a:spcPct val="100000"/>
              </a:lnSpc>
              <a:spcBef>
                <a:spcPts val="0"/>
              </a:spcBef>
              <a:spcAft>
                <a:spcPts val="0"/>
              </a:spcAft>
              <a:buClr>
                <a:srgbClr val="1E4E79"/>
              </a:buClr>
              <a:buSzPct val="25000"/>
              <a:buFont typeface="Arial"/>
              <a:buNone/>
            </a:pPr>
            <a:r>
              <a:rPr lang="en-US"/>
              <a:t>と設定されています。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r>
              <a:rPr lang="en-US"/>
              <a:t>具体的には、Counterボックスの上側のonNext入力にシグナルが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送られると色のついたcurrentValue出力から数字の0が出力されます。</a:t>
            </a:r>
          </a:p>
          <a:p>
            <a:pPr marL="0" marR="0" lvl="0" indent="0" algn="l" rtl="0">
              <a:lnSpc>
                <a:spcPct val="100000"/>
              </a:lnSpc>
              <a:spcBef>
                <a:spcPts val="0"/>
              </a:spcBef>
              <a:spcAft>
                <a:spcPts val="0"/>
              </a:spcAft>
              <a:buClr>
                <a:srgbClr val="1E4E79"/>
              </a:buClr>
              <a:buSzPct val="25000"/>
              <a:buFont typeface="Arial"/>
              <a:buNone/>
            </a:pPr>
            <a:r>
              <a:rPr lang="en-US"/>
              <a:t>そしてLoopが実行された後、またonNext入力にシグナルが</a:t>
            </a:r>
          </a:p>
          <a:p>
            <a:pPr marL="0" marR="0" lvl="0" indent="0" algn="l" rtl="0">
              <a:lnSpc>
                <a:spcPct val="100000"/>
              </a:lnSpc>
              <a:spcBef>
                <a:spcPts val="0"/>
              </a:spcBef>
              <a:spcAft>
                <a:spcPts val="0"/>
              </a:spcAft>
              <a:buClr>
                <a:srgbClr val="1E4E79"/>
              </a:buClr>
              <a:buSzPct val="25000"/>
              <a:buFont typeface="Arial"/>
              <a:buNone/>
            </a:pPr>
            <a:r>
              <a:rPr lang="en-US"/>
              <a:t>送られると、1を出力します。これを繰り返し、Counterが5を</a:t>
            </a:r>
          </a:p>
          <a:p>
            <a:pPr marL="0" marR="0" lvl="0" indent="0" algn="l" rtl="0">
              <a:lnSpc>
                <a:spcPct val="100000"/>
              </a:lnSpc>
              <a:spcBef>
                <a:spcPts val="0"/>
              </a:spcBef>
              <a:spcAft>
                <a:spcPts val="0"/>
              </a:spcAft>
              <a:buClr>
                <a:srgbClr val="1E4E79"/>
              </a:buClr>
              <a:buSzPct val="25000"/>
              <a:buFont typeface="Arial"/>
              <a:buNone/>
            </a:pPr>
            <a:r>
              <a:rPr lang="en-US"/>
              <a:t>出力後に、onNext入力にシグナルが送られると、最後に下側の</a:t>
            </a:r>
          </a:p>
          <a:p>
            <a:pPr marL="0" marR="0" lvl="0" indent="0" algn="l" rtl="0">
              <a:lnSpc>
                <a:spcPct val="100000"/>
              </a:lnSpc>
              <a:spcBef>
                <a:spcPts val="0"/>
              </a:spcBef>
              <a:spcAft>
                <a:spcPts val="0"/>
              </a:spcAft>
              <a:buClr>
                <a:srgbClr val="1E4E79"/>
              </a:buClr>
              <a:buSzPct val="25000"/>
              <a:buFont typeface="Arial"/>
              <a:buNone/>
            </a:pPr>
            <a:r>
              <a:rPr lang="en-US">
                <a:solidFill>
                  <a:srgbClr val="1E4E79"/>
                </a:solidFill>
              </a:rPr>
              <a:t>onReinitialized出力からシグナルが送られます。</a:t>
            </a:r>
          </a:p>
          <a:p>
            <a:pPr marL="0" marR="0" lvl="0" indent="0" algn="l" rtl="0">
              <a:lnSpc>
                <a:spcPct val="100000"/>
              </a:lnSpc>
              <a:spcBef>
                <a:spcPts val="0"/>
              </a:spcBef>
              <a:spcAft>
                <a:spcPts val="0"/>
              </a:spcAft>
              <a:buClr>
                <a:srgbClr val="1E4E79"/>
              </a:buClr>
              <a:buSzPct val="25000"/>
              <a:buFont typeface="Arial"/>
              <a:buNone/>
            </a:pPr>
            <a:endParaRPr>
              <a:solidFill>
                <a:srgbClr val="1E4E79"/>
              </a:solidFill>
            </a:endParaRPr>
          </a:p>
        </p:txBody>
      </p:sp>
      <p:sp>
        <p:nvSpPr>
          <p:cNvPr id="602" name="Shape 60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03" name="Shape 60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04" name="Shape 60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51</a:t>
            </a:fld>
            <a:endParaRPr lang="en-US"/>
          </a:p>
        </p:txBody>
      </p:sp>
      <p:pic>
        <p:nvPicPr>
          <p:cNvPr id="605" name="Shape 605"/>
          <p:cNvPicPr preferRelativeResize="0"/>
          <p:nvPr/>
        </p:nvPicPr>
        <p:blipFill>
          <a:blip r:embed="rId3">
            <a:alphaModFix/>
          </a:blip>
          <a:stretch>
            <a:fillRect/>
          </a:stretch>
        </p:blipFill>
        <p:spPr>
          <a:xfrm>
            <a:off x="7113786" y="4348138"/>
            <a:ext cx="2602576" cy="2708071"/>
          </a:xfrm>
          <a:prstGeom prst="rect">
            <a:avLst/>
          </a:prstGeom>
          <a:noFill/>
          <a:ln>
            <a:noFill/>
          </a:ln>
        </p:spPr>
      </p:pic>
      <p:pic>
        <p:nvPicPr>
          <p:cNvPr id="606" name="Shape 606"/>
          <p:cNvPicPr preferRelativeResize="0"/>
          <p:nvPr/>
        </p:nvPicPr>
        <p:blipFill>
          <a:blip r:embed="rId4">
            <a:alphaModFix/>
          </a:blip>
          <a:stretch>
            <a:fillRect/>
          </a:stretch>
        </p:blipFill>
        <p:spPr>
          <a:xfrm>
            <a:off x="6809821" y="1655164"/>
            <a:ext cx="3562346" cy="2522191"/>
          </a:xfrm>
          <a:prstGeom prst="rect">
            <a:avLst/>
          </a:prstGeom>
          <a:noFill/>
          <a:ln>
            <a:noFill/>
          </a:ln>
        </p:spPr>
      </p:pic>
      <p:pic>
        <p:nvPicPr>
          <p:cNvPr id="607" name="Shape 607"/>
          <p:cNvPicPr preferRelativeResize="0"/>
          <p:nvPr/>
        </p:nvPicPr>
        <p:blipFill>
          <a:blip r:embed="rId5">
            <a:alphaModFix/>
          </a:blip>
          <a:stretch>
            <a:fillRect/>
          </a:stretch>
        </p:blipFill>
        <p:spPr>
          <a:xfrm>
            <a:off x="8799791" y="2952992"/>
            <a:ext cx="1522075" cy="1656772"/>
          </a:xfrm>
          <a:prstGeom prst="rect">
            <a:avLst/>
          </a:prstGeom>
          <a:noFill/>
          <a:ln>
            <a:noFill/>
          </a:ln>
        </p:spPr>
      </p:pic>
      <p:pic>
        <p:nvPicPr>
          <p:cNvPr id="608" name="Shape 608"/>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09" name="Shape 609"/>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条件分岐：Switch Case</a:t>
            </a:r>
          </a:p>
        </p:txBody>
      </p:sp>
      <p:sp>
        <p:nvSpPr>
          <p:cNvPr id="615" name="Shape 615"/>
          <p:cNvSpPr txBox="1">
            <a:spLocks noGrp="1"/>
          </p:cNvSpPr>
          <p:nvPr>
            <p:ph type="body" idx="1"/>
          </p:nvPr>
        </p:nvSpPr>
        <p:spPr>
          <a:xfrm>
            <a:off x="365415" y="1655164"/>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Ifボックスは正しいか、間違っているかを判断する事ができますが、3通り以上のシグナルを分岐させたい場合は</a:t>
            </a:r>
            <a:r>
              <a:rPr lang="en-US" dirty="0">
                <a:solidFill>
                  <a:srgbClr val="00B0F0"/>
                </a:solidFill>
              </a:rPr>
              <a:t>Switch </a:t>
            </a:r>
            <a:r>
              <a:rPr lang="en-US" dirty="0" err="1">
                <a:solidFill>
                  <a:srgbClr val="00B0F0"/>
                </a:solidFill>
              </a:rPr>
              <a:t>Caseボックス</a:t>
            </a:r>
            <a:r>
              <a:rPr lang="en-US" dirty="0" err="1"/>
              <a:t>が便利です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例として、パラメータに設定された最小値と最大値の値からランダムの値のシグナルを送信する</a:t>
            </a:r>
            <a:r>
              <a:rPr lang="en-US" dirty="0" err="1">
                <a:solidFill>
                  <a:srgbClr val="00B0F0"/>
                </a:solidFill>
              </a:rPr>
              <a:t>Random</a:t>
            </a:r>
            <a:r>
              <a:rPr lang="en-US" dirty="0">
                <a:solidFill>
                  <a:srgbClr val="00B0F0"/>
                </a:solidFill>
              </a:rPr>
              <a:t> </a:t>
            </a:r>
            <a:r>
              <a:rPr lang="en-US" dirty="0" err="1">
                <a:solidFill>
                  <a:srgbClr val="00B0F0"/>
                </a:solidFill>
              </a:rPr>
              <a:t>Intボックス</a:t>
            </a:r>
            <a:r>
              <a:rPr lang="en-US" dirty="0" err="1"/>
              <a:t>をSwitch</a:t>
            </a:r>
            <a:r>
              <a:rPr lang="en-US" dirty="0"/>
              <a:t> </a:t>
            </a:r>
            <a:r>
              <a:rPr lang="en-US" dirty="0" err="1"/>
              <a:t>Caseの手前に配置しています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1〜5のいずれかのシグナルを受け取ったSwitch </a:t>
            </a:r>
            <a:r>
              <a:rPr lang="en-US" dirty="0" err="1"/>
              <a:t>Case</a:t>
            </a:r>
            <a:r>
              <a:rPr lang="en-US" dirty="0" err="1" smtClean="0"/>
              <a:t>は</a:t>
            </a:r>
            <a:r>
              <a:rPr lang="en-US" dirty="0" err="1" smtClean="0">
                <a:solidFill>
                  <a:srgbClr val="00B0F0"/>
                </a:solidFill>
              </a:rPr>
              <a:t>それぞれに対応する出力にシグナルを送ります</a:t>
            </a:r>
            <a:endParaRPr lang="en-US" dirty="0">
              <a:solidFill>
                <a:srgbClr val="00B0F0"/>
              </a:solidFill>
            </a:endParaRPr>
          </a:p>
        </p:txBody>
      </p:sp>
      <p:sp>
        <p:nvSpPr>
          <p:cNvPr id="616" name="Shape 61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17" name="Shape 617"/>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18" name="Shape 61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52</a:t>
            </a:fld>
            <a:endParaRPr lang="en-US"/>
          </a:p>
        </p:txBody>
      </p:sp>
      <p:pic>
        <p:nvPicPr>
          <p:cNvPr id="619" name="Shape 619"/>
          <p:cNvPicPr preferRelativeResize="0"/>
          <p:nvPr/>
        </p:nvPicPr>
        <p:blipFill>
          <a:blip r:embed="rId3">
            <a:alphaModFix/>
          </a:blip>
          <a:stretch>
            <a:fillRect/>
          </a:stretch>
        </p:blipFill>
        <p:spPr>
          <a:xfrm>
            <a:off x="1909946" y="3713270"/>
            <a:ext cx="6468384" cy="3375839"/>
          </a:xfrm>
          <a:prstGeom prst="rect">
            <a:avLst/>
          </a:prstGeom>
          <a:noFill/>
          <a:ln>
            <a:noFill/>
          </a:ln>
        </p:spPr>
      </p:pic>
      <p:pic>
        <p:nvPicPr>
          <p:cNvPr id="620" name="Shape 62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621" name="Shape 62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Only Ones, Wait for Signals</a:t>
            </a:r>
          </a:p>
        </p:txBody>
      </p:sp>
      <p:sp>
        <p:nvSpPr>
          <p:cNvPr id="627" name="Shape 62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a:t>ここでは、シグナルの制御に便利なボックスを紹介します。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Only Onesボックス</a:t>
            </a:r>
            <a:r>
              <a:rPr lang="en-US" dirty="0"/>
              <a:t>は、入力に何回シグナルが送られても出力するシグナルは最初の1回のみ行う</a:t>
            </a:r>
          </a:p>
          <a:p>
            <a:pPr marL="0" marR="0" lvl="0" indent="0" algn="l" rtl="0">
              <a:lnSpc>
                <a:spcPct val="100000"/>
              </a:lnSpc>
              <a:spcBef>
                <a:spcPts val="0"/>
              </a:spcBef>
              <a:spcAft>
                <a:spcPts val="0"/>
              </a:spcAft>
              <a:buClr>
                <a:srgbClr val="1E4E79"/>
              </a:buClr>
              <a:buSzPct val="25000"/>
              <a:buFont typeface="Arial"/>
              <a:buNone/>
            </a:pPr>
            <a:r>
              <a:rPr lang="en-US" dirty="0" err="1"/>
              <a:t>ボックスです。Tactile</a:t>
            </a:r>
            <a:r>
              <a:rPr lang="en-US" dirty="0"/>
              <a:t> </a:t>
            </a:r>
            <a:r>
              <a:rPr lang="en-US" dirty="0" err="1"/>
              <a:t>Head</a:t>
            </a:r>
            <a:r>
              <a:rPr lang="en-US" dirty="0" err="1" smtClean="0"/>
              <a:t>等の何度もシグナルを送信してしまうボックスの後ろに配置することで</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「頭を触られたら1度だけ処理を行いたい」といった流れが実現出来ます。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solidFill>
                  <a:srgbClr val="00B0F0"/>
                </a:solidFill>
              </a:rPr>
              <a:t>Wait for Signalsボックス</a:t>
            </a:r>
            <a:r>
              <a:rPr lang="en-US" dirty="0"/>
              <a:t>は、2つある入力の両方にシグナルが送られた時、</a:t>
            </a:r>
            <a:r>
              <a:rPr lang="en-US" dirty="0" smtClean="0"/>
              <a:t>出力を行うボックスです</a:t>
            </a:r>
            <a:endParaRPr lang="en-US" dirty="0"/>
          </a:p>
          <a:p>
            <a:pPr marL="0" marR="0" lvl="0" indent="0" algn="l" rtl="0">
              <a:lnSpc>
                <a:spcPct val="100000"/>
              </a:lnSpc>
              <a:spcBef>
                <a:spcPts val="0"/>
              </a:spcBef>
              <a:spcAft>
                <a:spcPts val="0"/>
              </a:spcAft>
              <a:buClr>
                <a:srgbClr val="1E4E79"/>
              </a:buClr>
              <a:buSzPct val="25000"/>
              <a:buFont typeface="Arial"/>
              <a:buNone/>
            </a:pPr>
            <a:r>
              <a:rPr lang="en-US" dirty="0"/>
              <a:t>例えば、別々に動いてる処理があり、</a:t>
            </a:r>
            <a:r>
              <a:rPr lang="en-US" dirty="0">
                <a:solidFill>
                  <a:srgbClr val="00B0F0"/>
                </a:solidFill>
              </a:rPr>
              <a:t>両方の処理が終わってから次の処理に進みたい</a:t>
            </a:r>
            <a:r>
              <a:rPr lang="en-US" dirty="0"/>
              <a:t>場合など。</a:t>
            </a:r>
          </a:p>
          <a:p>
            <a:pPr marL="0" marR="0" lvl="0" indent="0" algn="l" rtl="0">
              <a:lnSpc>
                <a:spcPct val="100000"/>
              </a:lnSpc>
              <a:spcBef>
                <a:spcPts val="0"/>
              </a:spcBef>
              <a:spcAft>
                <a:spcPts val="0"/>
              </a:spcAft>
              <a:buClr>
                <a:srgbClr val="1E4E79"/>
              </a:buClr>
              <a:buSzPct val="25000"/>
              <a:buFont typeface="Arial"/>
              <a:buNone/>
            </a:pPr>
            <a:endParaRPr dirty="0"/>
          </a:p>
        </p:txBody>
      </p:sp>
      <p:sp>
        <p:nvSpPr>
          <p:cNvPr id="628" name="Shape 62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29" name="Shape 629"/>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630" name="Shape 63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53</a:t>
            </a:fld>
            <a:endParaRPr lang="en-US"/>
          </a:p>
        </p:txBody>
      </p:sp>
      <p:pic>
        <p:nvPicPr>
          <p:cNvPr id="631" name="Shape 631"/>
          <p:cNvPicPr preferRelativeResize="0"/>
          <p:nvPr/>
        </p:nvPicPr>
        <p:blipFill>
          <a:blip r:embed="rId3">
            <a:alphaModFix/>
          </a:blip>
          <a:stretch>
            <a:fillRect/>
          </a:stretch>
        </p:blipFill>
        <p:spPr>
          <a:xfrm>
            <a:off x="2926599" y="3053767"/>
            <a:ext cx="4603382" cy="1327366"/>
          </a:xfrm>
          <a:prstGeom prst="rect">
            <a:avLst/>
          </a:prstGeom>
          <a:noFill/>
          <a:ln>
            <a:noFill/>
          </a:ln>
        </p:spPr>
      </p:pic>
      <p:pic>
        <p:nvPicPr>
          <p:cNvPr id="632" name="Shape 632"/>
          <p:cNvPicPr preferRelativeResize="0"/>
          <p:nvPr/>
        </p:nvPicPr>
        <p:blipFill>
          <a:blip r:embed="rId4">
            <a:alphaModFix/>
          </a:blip>
          <a:stretch>
            <a:fillRect/>
          </a:stretch>
        </p:blipFill>
        <p:spPr>
          <a:xfrm>
            <a:off x="3335451" y="5123027"/>
            <a:ext cx="3944871" cy="1962846"/>
          </a:xfrm>
          <a:prstGeom prst="rect">
            <a:avLst/>
          </a:prstGeom>
          <a:noFill/>
          <a:ln>
            <a:noFill/>
          </a:ln>
        </p:spPr>
      </p:pic>
      <p:pic>
        <p:nvPicPr>
          <p:cNvPr id="633" name="Shape 63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634" name="Shape 634"/>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Wait, Delay, Timer</a:t>
            </a:r>
          </a:p>
        </p:txBody>
      </p:sp>
      <p:sp>
        <p:nvSpPr>
          <p:cNvPr id="640" name="Shape 64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a:t>アプリの中で時間を測りたい時は多々あります。このスライドで紹介するボックスは全て時間を図るボックスですが、挙動に違いがあるため解説します。</a:t>
            </a:r>
          </a:p>
          <a:p>
            <a:pPr marL="0" marR="0" lvl="0" indent="0" algn="l" rtl="0">
              <a:lnSpc>
                <a:spcPct val="100000"/>
              </a:lnSpc>
              <a:spcBef>
                <a:spcPts val="0"/>
              </a:spcBef>
              <a:spcAft>
                <a:spcPts val="0"/>
              </a:spcAft>
              <a:buClr>
                <a:srgbClr val="1E4E79"/>
              </a:buClr>
              <a:buSzPct val="25000"/>
              <a:buFont typeface="Arial"/>
              <a:buNone/>
            </a:pPr>
            <a:endParaRPr/>
          </a:p>
          <a:p>
            <a:pPr marL="0" marR="0" lvl="0" indent="0" algn="l" rtl="0">
              <a:lnSpc>
                <a:spcPct val="100000"/>
              </a:lnSpc>
              <a:spcBef>
                <a:spcPts val="0"/>
              </a:spcBef>
              <a:spcAft>
                <a:spcPts val="0"/>
              </a:spcAft>
              <a:buClr>
                <a:srgbClr val="1E4E79"/>
              </a:buClr>
              <a:buSzPct val="25000"/>
              <a:buFont typeface="Arial"/>
              <a:buNone/>
            </a:pPr>
            <a:endParaRPr/>
          </a:p>
        </p:txBody>
      </p:sp>
      <p:sp>
        <p:nvSpPr>
          <p:cNvPr id="641" name="Shape 64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条件分岐させてみよう</a:t>
            </a:r>
          </a:p>
        </p:txBody>
      </p:sp>
      <p:sp>
        <p:nvSpPr>
          <p:cNvPr id="642" name="Shape 6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54</a:t>
            </a:fld>
            <a:endParaRPr lang="en-US"/>
          </a:p>
        </p:txBody>
      </p:sp>
      <p:sp>
        <p:nvSpPr>
          <p:cNvPr id="643" name="Shape 643"/>
          <p:cNvSpPr txBox="1"/>
          <p:nvPr/>
        </p:nvSpPr>
        <p:spPr>
          <a:xfrm>
            <a:off x="357867" y="2382810"/>
            <a:ext cx="6239399" cy="4884600"/>
          </a:xfrm>
          <a:prstGeom prst="rect">
            <a:avLst/>
          </a:prstGeom>
          <a:noFill/>
          <a:ln>
            <a:noFill/>
          </a:ln>
        </p:spPr>
        <p:txBody>
          <a:bodyPr lIns="64650" tIns="64650" rIns="64650" bIns="64650" anchor="t" anchorCtr="0">
            <a:noAutofit/>
          </a:bodyPr>
          <a:lstStyle/>
          <a:p>
            <a:pPr lvl="0" rtl="0">
              <a:spcBef>
                <a:spcPts val="0"/>
              </a:spcBef>
              <a:buNone/>
            </a:pPr>
            <a:r>
              <a:rPr lang="en-US" sz="1700" dirty="0" err="1">
                <a:solidFill>
                  <a:srgbClr val="00B0F0"/>
                </a:solidFill>
                <a:latin typeface="MS Gothic" charset="-128"/>
                <a:ea typeface="MS Gothic" charset="-128"/>
                <a:cs typeface="MS Gothic" charset="-128"/>
              </a:rPr>
              <a:t>Waitボックス</a:t>
            </a:r>
            <a:r>
              <a:rPr lang="en-US" sz="1700" dirty="0" err="1">
                <a:solidFill>
                  <a:srgbClr val="1E4E79"/>
                </a:solidFill>
                <a:latin typeface="MS Gothic" charset="-128"/>
                <a:ea typeface="MS Gothic" charset="-128"/>
                <a:cs typeface="MS Gothic" charset="-128"/>
              </a:rPr>
              <a:t>は、時間を図るボックスの中では一番シンプルな機能を持っています。入力があってからパラメータのTimeout</a:t>
            </a:r>
            <a:r>
              <a:rPr lang="en-US" sz="1700" dirty="0">
                <a:solidFill>
                  <a:srgbClr val="1E4E79"/>
                </a:solidFill>
                <a:latin typeface="MS Gothic" charset="-128"/>
                <a:ea typeface="MS Gothic" charset="-128"/>
                <a:cs typeface="MS Gothic" charset="-128"/>
              </a:rPr>
              <a:t>(s)</a:t>
            </a:r>
            <a:r>
              <a:rPr lang="en-US" sz="1700" dirty="0" err="1">
                <a:solidFill>
                  <a:srgbClr val="1E4E79"/>
                </a:solidFill>
                <a:latin typeface="MS Gothic" charset="-128"/>
                <a:ea typeface="MS Gothic" charset="-128"/>
                <a:cs typeface="MS Gothic" charset="-128"/>
              </a:rPr>
              <a:t>の時間を経過すると出力します。秒数を測っている最中に入力が来た場合、再度Timeout</a:t>
            </a:r>
            <a:r>
              <a:rPr lang="en-US" sz="1700" dirty="0">
                <a:solidFill>
                  <a:srgbClr val="1E4E79"/>
                </a:solidFill>
                <a:latin typeface="MS Gothic" charset="-128"/>
                <a:ea typeface="MS Gothic" charset="-128"/>
                <a:cs typeface="MS Gothic" charset="-128"/>
              </a:rPr>
              <a:t>(s)のぶんだけ待ちます。</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err="1">
                <a:solidFill>
                  <a:srgbClr val="00B0F0"/>
                </a:solidFill>
                <a:latin typeface="MS Gothic" charset="-128"/>
                <a:ea typeface="MS Gothic" charset="-128"/>
                <a:cs typeface="MS Gothic" charset="-128"/>
              </a:rPr>
              <a:t>Delayボックス</a:t>
            </a:r>
            <a:r>
              <a:rPr lang="en-US" sz="1700" dirty="0" err="1">
                <a:solidFill>
                  <a:srgbClr val="1E4E79"/>
                </a:solidFill>
                <a:latin typeface="MS Gothic" charset="-128"/>
                <a:ea typeface="MS Gothic" charset="-128"/>
                <a:cs typeface="MS Gothic" charset="-128"/>
              </a:rPr>
              <a:t>の挙動はWaitボックスに近いですが、複数の入力が来た場合は時間差で全て出力します</a:t>
            </a:r>
            <a:r>
              <a:rPr lang="en-US" sz="1700" dirty="0">
                <a:solidFill>
                  <a:srgbClr val="1E4E79"/>
                </a:solidFill>
                <a:latin typeface="MS Gothic" charset="-128"/>
                <a:ea typeface="MS Gothic" charset="-128"/>
                <a:cs typeface="MS Gothic" charset="-128"/>
              </a:rPr>
              <a:t>。</a:t>
            </a: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endParaRPr sz="1700" dirty="0">
              <a:solidFill>
                <a:srgbClr val="1E4E79"/>
              </a:solidFill>
              <a:latin typeface="MS Gothic" charset="-128"/>
              <a:ea typeface="MS Gothic" charset="-128"/>
              <a:cs typeface="MS Gothic" charset="-128"/>
            </a:endParaRPr>
          </a:p>
          <a:p>
            <a:pPr lvl="0" rtl="0">
              <a:spcBef>
                <a:spcPts val="0"/>
              </a:spcBef>
              <a:buNone/>
            </a:pPr>
            <a:r>
              <a:rPr lang="en-US" sz="1700" dirty="0">
                <a:solidFill>
                  <a:srgbClr val="00B0F0"/>
                </a:solidFill>
                <a:latin typeface="MS Gothic" charset="-128"/>
                <a:ea typeface="MS Gothic" charset="-128"/>
                <a:cs typeface="MS Gothic" charset="-128"/>
              </a:rPr>
              <a:t>Timerボックス</a:t>
            </a:r>
            <a:r>
              <a:rPr lang="en-US" sz="1700" dirty="0">
                <a:solidFill>
                  <a:srgbClr val="1E4E79"/>
                </a:solidFill>
                <a:latin typeface="MS Gothic" charset="-128"/>
                <a:ea typeface="MS Gothic" charset="-128"/>
                <a:cs typeface="MS Gothic" charset="-128"/>
              </a:rPr>
              <a:t>は、一度入力シグナルが送られると、パラメータに設定されている秒数毎に定期的にtimerOutput出力からシグナルを送信します。</a:t>
            </a:r>
          </a:p>
        </p:txBody>
      </p:sp>
      <p:pic>
        <p:nvPicPr>
          <p:cNvPr id="644" name="Shape 644"/>
          <p:cNvPicPr preferRelativeResize="0"/>
          <p:nvPr/>
        </p:nvPicPr>
        <p:blipFill>
          <a:blip r:embed="rId3">
            <a:alphaModFix/>
          </a:blip>
          <a:stretch>
            <a:fillRect/>
          </a:stretch>
        </p:blipFill>
        <p:spPr>
          <a:xfrm>
            <a:off x="6597194" y="2245700"/>
            <a:ext cx="3730193" cy="1468891"/>
          </a:xfrm>
          <a:prstGeom prst="rect">
            <a:avLst/>
          </a:prstGeom>
          <a:noFill/>
          <a:ln>
            <a:noFill/>
          </a:ln>
        </p:spPr>
      </p:pic>
      <p:pic>
        <p:nvPicPr>
          <p:cNvPr id="645" name="Shape 645"/>
          <p:cNvPicPr preferRelativeResize="0"/>
          <p:nvPr/>
        </p:nvPicPr>
        <p:blipFill>
          <a:blip r:embed="rId4">
            <a:alphaModFix/>
          </a:blip>
          <a:stretch>
            <a:fillRect/>
          </a:stretch>
        </p:blipFill>
        <p:spPr>
          <a:xfrm>
            <a:off x="6597200" y="3877242"/>
            <a:ext cx="3730193" cy="1501103"/>
          </a:xfrm>
          <a:prstGeom prst="rect">
            <a:avLst/>
          </a:prstGeom>
          <a:noFill/>
          <a:ln>
            <a:noFill/>
          </a:ln>
        </p:spPr>
      </p:pic>
      <p:pic>
        <p:nvPicPr>
          <p:cNvPr id="646" name="Shape 646"/>
          <p:cNvPicPr preferRelativeResize="0"/>
          <p:nvPr/>
        </p:nvPicPr>
        <p:blipFill>
          <a:blip r:embed="rId5">
            <a:alphaModFix/>
          </a:blip>
          <a:stretch>
            <a:fillRect/>
          </a:stretch>
        </p:blipFill>
        <p:spPr>
          <a:xfrm>
            <a:off x="6597200" y="5540996"/>
            <a:ext cx="2963538" cy="1449563"/>
          </a:xfrm>
          <a:prstGeom prst="rect">
            <a:avLst/>
          </a:prstGeom>
          <a:noFill/>
          <a:ln>
            <a:noFill/>
          </a:ln>
        </p:spPr>
      </p:pic>
      <p:pic>
        <p:nvPicPr>
          <p:cNvPr id="647" name="Shape 647"/>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648" name="Shape 648"/>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55</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ext uri="{D42A27DB-BD31-4B8C-83A1-F6EECF244321}">
                <p14:modId xmlns:p14="http://schemas.microsoft.com/office/powerpoint/2010/main" val="1553350227"/>
              </p:ext>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入出力の記号の意味（2/2）</a:t>
            </a:r>
          </a:p>
        </p:txBody>
      </p:sp>
      <p:sp>
        <p:nvSpPr>
          <p:cNvPr id="679" name="Shape 679"/>
          <p:cNvSpPr txBox="1">
            <a:spLocks noGrp="1"/>
          </p:cNvSpPr>
          <p:nvPr>
            <p:ph type="body" idx="1"/>
          </p:nvPr>
        </p:nvSpPr>
        <p:spPr>
          <a:xfrm>
            <a:off x="1518271" y="1655146"/>
            <a:ext cx="8815800"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47058"/>
              <a:buNone/>
            </a:pPr>
            <a:r>
              <a:rPr lang="en-US" dirty="0" err="1">
                <a:solidFill>
                  <a:srgbClr val="00B0F0"/>
                </a:solidFill>
              </a:rPr>
              <a:t>onStart</a:t>
            </a:r>
            <a:r>
              <a:rPr lang="en-US" dirty="0" err="1" smtClean="0">
                <a:solidFill>
                  <a:srgbClr val="00B0F0"/>
                </a:solidFill>
              </a:rPr>
              <a:t>入力</a:t>
            </a:r>
            <a:r>
              <a:rPr lang="en-US" altLang="ja-JP" dirty="0" smtClean="0"/>
              <a:t>…</a:t>
            </a:r>
            <a:r>
              <a:rPr lang="ja-JP" altLang="en-US" dirty="0"/>
              <a:t>ボックスの開始</a:t>
            </a:r>
          </a:p>
          <a:p>
            <a:pPr marL="0" indent="-50800">
              <a:lnSpc>
                <a:spcPct val="115000"/>
              </a:lnSpc>
              <a:spcBef>
                <a:spcPts val="0"/>
              </a:spcBef>
              <a:buClr>
                <a:schemeClr val="dk1"/>
              </a:buClr>
              <a:buSzPct val="47058"/>
              <a:buNone/>
            </a:pPr>
            <a:r>
              <a:rPr lang="ja-JP" altLang="en-US" dirty="0"/>
              <a:t>　</a:t>
            </a:r>
            <a:r>
              <a:rPr lang="ja-JP" altLang="en-US" dirty="0" smtClean="0"/>
              <a:t>この</a:t>
            </a:r>
            <a:r>
              <a:rPr lang="ja-JP" altLang="en-US" dirty="0"/>
              <a:t>入力にシグナルが送られると、ボックスは開始状態になります。</a:t>
            </a:r>
          </a:p>
          <a:p>
            <a:pPr marL="0" indent="-50800">
              <a:lnSpc>
                <a:spcPct val="115000"/>
              </a:lnSpc>
              <a:spcBef>
                <a:spcPts val="0"/>
              </a:spcBef>
              <a:buClr>
                <a:schemeClr val="dk1"/>
              </a:buClr>
              <a:buSzPct val="47058"/>
              <a:buNone/>
            </a:pPr>
            <a:r>
              <a:rPr lang="ja-JP" altLang="en-US" dirty="0" smtClean="0"/>
              <a:t>　開始</a:t>
            </a:r>
            <a:r>
              <a:rPr lang="ja-JP" altLang="en-US" dirty="0"/>
              <a:t>状態での振る舞いはボックスの種類により異なります。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en-US" dirty="0" err="1" smtClean="0">
                <a:solidFill>
                  <a:srgbClr val="00B0F0"/>
                </a:solidFill>
              </a:rPr>
              <a:t>onStop入力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入力にシグナルが送られると、ボックスは停止状態になります。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onEvent</a:t>
            </a:r>
            <a:r>
              <a:rPr lang="en-US" dirty="0" err="1" smtClean="0">
                <a:solidFill>
                  <a:srgbClr val="00B0F0"/>
                </a:solidFill>
              </a:rPr>
              <a:t>入力</a:t>
            </a:r>
            <a:r>
              <a:rPr lang="en-US" altLang="ja-JP" dirty="0" smtClean="0"/>
              <a:t>…</a:t>
            </a:r>
            <a:r>
              <a:rPr lang="ja-JP" altLang="en-US" dirty="0"/>
              <a:t>開始</a:t>
            </a:r>
            <a:r>
              <a:rPr lang="en-US" altLang="ja-JP" dirty="0"/>
              <a:t>/</a:t>
            </a:r>
            <a:r>
              <a:rPr lang="ja-JP" altLang="en-US" dirty="0"/>
              <a:t>停止以外の入力</a:t>
            </a:r>
          </a:p>
          <a:p>
            <a:pPr marL="0" indent="-50800">
              <a:lnSpc>
                <a:spcPct val="115000"/>
              </a:lnSpc>
              <a:spcBef>
                <a:spcPts val="0"/>
              </a:spcBef>
              <a:buClr>
                <a:schemeClr val="dk1"/>
              </a:buClr>
              <a:buSzPct val="47058"/>
              <a:buNone/>
            </a:pPr>
            <a:r>
              <a:rPr lang="ja-JP" altLang="en-US" dirty="0"/>
              <a:t>　</a:t>
            </a:r>
            <a:r>
              <a:rPr lang="ja-JP" altLang="en-US" dirty="0" smtClean="0"/>
              <a:t>ボックスにより</a:t>
            </a:r>
            <a:r>
              <a:rPr lang="ja-JP" altLang="en-US" dirty="0"/>
              <a:t>この入力に対する挙動は異なります。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onStopped</a:t>
            </a:r>
            <a:r>
              <a:rPr lang="en-US" dirty="0" err="1" smtClean="0">
                <a:solidFill>
                  <a:srgbClr val="00B0F0"/>
                </a:solidFill>
              </a:rPr>
              <a:t>出力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出力からシグナルが送られた場合、ボックスが停止したことを意味します。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即時(punctual)</a:t>
            </a:r>
            <a:r>
              <a:rPr lang="en-US" dirty="0" smtClean="0">
                <a:solidFill>
                  <a:srgbClr val="00B0F0"/>
                </a:solidFill>
              </a:rPr>
              <a:t>出力</a:t>
            </a:r>
            <a:r>
              <a:rPr lang="en-US" altLang="ja-JP" dirty="0" smtClean="0"/>
              <a:t>…</a:t>
            </a:r>
            <a:r>
              <a:rPr lang="ja-JP" altLang="en-US" dirty="0"/>
              <a:t>ボックスからの出力</a:t>
            </a:r>
          </a:p>
          <a:p>
            <a:pPr marL="0" indent="-50800">
              <a:lnSpc>
                <a:spcPct val="115000"/>
              </a:lnSpc>
              <a:spcBef>
                <a:spcPts val="0"/>
              </a:spcBef>
              <a:buClr>
                <a:schemeClr val="dk1"/>
              </a:buClr>
              <a:buSzPct val="47058"/>
              <a:buNone/>
            </a:pPr>
            <a:r>
              <a:rPr lang="ja-JP" altLang="en-US" dirty="0" smtClean="0"/>
              <a:t>　ボックス</a:t>
            </a:r>
            <a:r>
              <a:rPr lang="ja-JP" altLang="en-US" dirty="0"/>
              <a:t>によりこの出力の意味は異なります。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ja-JP" altLang="en-US" dirty="0" smtClean="0"/>
              <a:t>基本的</a:t>
            </a:r>
            <a:r>
              <a:rPr lang="ja-JP" altLang="en-US" dirty="0"/>
              <a:t>にボックス</a:t>
            </a:r>
            <a:r>
              <a:rPr lang="ja-JP" altLang="en-US" dirty="0" smtClean="0"/>
              <a:t>は</a:t>
            </a:r>
            <a:r>
              <a:rPr lang="en-US" dirty="0" smtClean="0">
                <a:solidFill>
                  <a:srgbClr val="00B0F0"/>
                </a:solidFill>
              </a:rPr>
              <a:t>「</a:t>
            </a:r>
            <a:r>
              <a:rPr lang="en-US" dirty="0" err="1">
                <a:solidFill>
                  <a:srgbClr val="00B0F0"/>
                </a:solidFill>
              </a:rPr>
              <a:t>onStop入力にシグナルが入力された時</a:t>
            </a:r>
            <a:r>
              <a:rPr lang="en-US" dirty="0" smtClean="0">
                <a:solidFill>
                  <a:srgbClr val="00B0F0"/>
                </a:solidFill>
              </a:rPr>
              <a:t>」</a:t>
            </a:r>
            <a:r>
              <a:rPr lang="ja-JP" altLang="en-US" dirty="0" smtClean="0"/>
              <a:t>か</a:t>
            </a:r>
            <a:endParaRPr lang="en-US"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a:t>
            </a:r>
            <a:r>
              <a:rPr lang="en-US" dirty="0" err="1">
                <a:solidFill>
                  <a:srgbClr val="00B0F0"/>
                </a:solidFill>
              </a:rPr>
              <a:t>onStopped出力からシグナルが出力された時</a:t>
            </a:r>
            <a:r>
              <a:rPr lang="en-US" dirty="0" smtClean="0">
                <a:solidFill>
                  <a:srgbClr val="00B0F0"/>
                </a:solidFill>
              </a:rPr>
              <a:t>」</a:t>
            </a:r>
            <a:r>
              <a:rPr lang="ja-JP" altLang="en-US" dirty="0" smtClean="0"/>
              <a:t>に</a:t>
            </a:r>
            <a:r>
              <a:rPr lang="ja-JP" altLang="en-US" dirty="0"/>
              <a:t>終了します。</a:t>
            </a:r>
            <a:endParaRPr lang="en-US" dirty="0">
              <a:solidFill>
                <a:srgbClr val="44546A"/>
              </a:solidFill>
            </a:endParaRPr>
          </a:p>
        </p:txBody>
      </p:sp>
      <p:sp>
        <p:nvSpPr>
          <p:cNvPr id="680" name="Shape 68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err="1">
                <a:solidFill>
                  <a:schemeClr val="lt1"/>
                </a:solidFill>
              </a:rPr>
              <a:t>Boxの死活処理を知ろう</a:t>
            </a:r>
            <a:endParaRPr lang="en-US" dirty="0">
              <a:solidFill>
                <a:schemeClr val="lt1"/>
              </a:solidFill>
            </a:endParaRPr>
          </a:p>
        </p:txBody>
      </p:sp>
      <p:sp>
        <p:nvSpPr>
          <p:cNvPr id="681" name="Shape 68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56</a:t>
            </a:fld>
            <a:endParaRPr lang="en-US"/>
          </a:p>
        </p:txBody>
      </p:sp>
      <p:pic>
        <p:nvPicPr>
          <p:cNvPr id="682" name="Shape 682"/>
          <p:cNvPicPr preferRelativeResize="0"/>
          <p:nvPr/>
        </p:nvPicPr>
        <p:blipFill>
          <a:blip r:embed="rId3">
            <a:alphaModFix/>
          </a:blip>
          <a:stretch>
            <a:fillRect/>
          </a:stretch>
        </p:blipFill>
        <p:spPr>
          <a:xfrm>
            <a:off x="566897" y="1874833"/>
            <a:ext cx="649753" cy="570993"/>
          </a:xfrm>
          <a:prstGeom prst="rect">
            <a:avLst/>
          </a:prstGeom>
          <a:noFill/>
          <a:ln>
            <a:noFill/>
          </a:ln>
        </p:spPr>
      </p:pic>
      <p:pic>
        <p:nvPicPr>
          <p:cNvPr id="683" name="Shape 683"/>
          <p:cNvPicPr preferRelativeResize="0"/>
          <p:nvPr/>
        </p:nvPicPr>
        <p:blipFill>
          <a:blip r:embed="rId4">
            <a:alphaModFix/>
          </a:blip>
          <a:stretch>
            <a:fillRect/>
          </a:stretch>
        </p:blipFill>
        <p:spPr>
          <a:xfrm>
            <a:off x="571821" y="3706016"/>
            <a:ext cx="639908" cy="551303"/>
          </a:xfrm>
          <a:prstGeom prst="rect">
            <a:avLst/>
          </a:prstGeom>
          <a:noFill/>
          <a:ln>
            <a:noFill/>
          </a:ln>
        </p:spPr>
      </p:pic>
      <p:pic>
        <p:nvPicPr>
          <p:cNvPr id="684" name="Shape 684"/>
          <p:cNvPicPr preferRelativeResize="0"/>
          <p:nvPr/>
        </p:nvPicPr>
        <p:blipFill>
          <a:blip r:embed="rId5">
            <a:alphaModFix/>
          </a:blip>
          <a:stretch>
            <a:fillRect/>
          </a:stretch>
        </p:blipFill>
        <p:spPr>
          <a:xfrm>
            <a:off x="581660" y="2821342"/>
            <a:ext cx="620218" cy="541459"/>
          </a:xfrm>
          <a:prstGeom prst="rect">
            <a:avLst/>
          </a:prstGeom>
          <a:noFill/>
          <a:ln>
            <a:noFill/>
          </a:ln>
        </p:spPr>
      </p:pic>
      <p:pic>
        <p:nvPicPr>
          <p:cNvPr id="685" name="Shape 685"/>
          <p:cNvPicPr preferRelativeResize="0"/>
          <p:nvPr/>
        </p:nvPicPr>
        <p:blipFill>
          <a:blip r:embed="rId6">
            <a:alphaModFix/>
          </a:blip>
          <a:stretch>
            <a:fillRect/>
          </a:stretch>
        </p:blipFill>
        <p:spPr>
          <a:xfrm>
            <a:off x="561975" y="4626535"/>
            <a:ext cx="659597" cy="521769"/>
          </a:xfrm>
          <a:prstGeom prst="rect">
            <a:avLst/>
          </a:prstGeom>
          <a:noFill/>
          <a:ln>
            <a:noFill/>
          </a:ln>
        </p:spPr>
      </p:pic>
      <p:pic>
        <p:nvPicPr>
          <p:cNvPr id="686" name="Shape 686"/>
          <p:cNvPicPr preferRelativeResize="0"/>
          <p:nvPr/>
        </p:nvPicPr>
        <p:blipFill>
          <a:blip r:embed="rId7">
            <a:alphaModFix/>
          </a:blip>
          <a:stretch>
            <a:fillRect/>
          </a:stretch>
        </p:blipFill>
        <p:spPr>
          <a:xfrm>
            <a:off x="561968" y="5517516"/>
            <a:ext cx="659597" cy="521769"/>
          </a:xfrm>
          <a:prstGeom prst="rect">
            <a:avLst/>
          </a:prstGeom>
          <a:noFill/>
          <a:ln>
            <a:noFill/>
          </a:ln>
        </p:spPr>
      </p:pic>
      <p:pic>
        <p:nvPicPr>
          <p:cNvPr id="687" name="Shape 687"/>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688" name="Shape 688"/>
          <p:cNvPicPr preferRelativeResize="0"/>
          <p:nvPr/>
        </p:nvPicPr>
        <p:blipFill>
          <a:blip r:embed="rId9">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例題</a:t>
            </a:r>
          </a:p>
        </p:txBody>
      </p:sp>
      <p:sp>
        <p:nvSpPr>
          <p:cNvPr id="694" name="Shape 694"/>
          <p:cNvSpPr txBox="1">
            <a:spLocks noGrp="1"/>
          </p:cNvSpPr>
          <p:nvPr>
            <p:ph type="body" idx="1"/>
          </p:nvPr>
        </p:nvSpPr>
        <p:spPr>
          <a:xfrm>
            <a:off x="397396" y="1655146"/>
            <a:ext cx="9936899"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38095"/>
              <a:buNone/>
            </a:pPr>
            <a:r>
              <a:rPr lang="ja-JP" altLang="en-US" dirty="0" smtClean="0"/>
              <a:t>■</a:t>
            </a:r>
            <a:r>
              <a:rPr lang="en-US" altLang="ja-JP" dirty="0"/>
              <a:t>Speech </a:t>
            </a:r>
            <a:r>
              <a:rPr lang="en-US" altLang="ja-JP" dirty="0" err="1"/>
              <a:t>Reco</a:t>
            </a:r>
            <a:r>
              <a:rPr lang="en-US" altLang="ja-JP" dirty="0"/>
              <a:t>.</a:t>
            </a:r>
            <a:r>
              <a:rPr lang="ja-JP" altLang="en-US" dirty="0"/>
              <a:t>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en-US" altLang="ja-JP" dirty="0"/>
              <a:t>Speech </a:t>
            </a:r>
            <a:r>
              <a:rPr lang="en-US" altLang="ja-JP" dirty="0" err="1"/>
              <a:t>Reco</a:t>
            </a:r>
            <a:r>
              <a:rPr lang="en-US" altLang="ja-JP" dirty="0"/>
              <a:t>.</a:t>
            </a:r>
            <a:r>
              <a:rPr lang="ja-JP" altLang="en-US" dirty="0"/>
              <a:t>ボックスは</a:t>
            </a:r>
            <a:r>
              <a:rPr lang="en-US" altLang="ja-JP" dirty="0" err="1"/>
              <a:t>onStart</a:t>
            </a:r>
            <a:r>
              <a:rPr lang="ja-JP" altLang="en-US" dirty="0"/>
              <a:t>入力にシグナルが送られた後は</a:t>
            </a:r>
          </a:p>
          <a:p>
            <a:pPr marL="0" indent="-50800">
              <a:lnSpc>
                <a:spcPct val="115000"/>
              </a:lnSpc>
              <a:spcBef>
                <a:spcPts val="0"/>
              </a:spcBef>
              <a:buClr>
                <a:schemeClr val="dk1"/>
              </a:buClr>
              <a:buSzPct val="38095"/>
              <a:buNone/>
            </a:pPr>
            <a:r>
              <a:rPr lang="ja-JP" altLang="en-US" dirty="0"/>
              <a:t>基本的に延々と動き続けます。そのため</a:t>
            </a:r>
            <a:r>
              <a:rPr lang="en-US" altLang="ja-JP" dirty="0"/>
              <a:t>1</a:t>
            </a:r>
            <a:r>
              <a:rPr lang="ja-JP" altLang="en-US" dirty="0"/>
              <a:t>度だけ出力したい場合は</a:t>
            </a:r>
          </a:p>
          <a:p>
            <a:pPr marL="0" indent="-50800">
              <a:lnSpc>
                <a:spcPct val="115000"/>
              </a:lnSpc>
              <a:spcBef>
                <a:spcPts val="0"/>
              </a:spcBef>
              <a:buClr>
                <a:schemeClr val="dk1"/>
              </a:buClr>
              <a:buSzPct val="38095"/>
              <a:buNone/>
            </a:pPr>
            <a:r>
              <a:rPr lang="ja-JP" altLang="en-US" dirty="0"/>
              <a:t>右図のように</a:t>
            </a:r>
            <a:r>
              <a:rPr lang="en-US" altLang="ja-JP" dirty="0" err="1"/>
              <a:t>onEvent</a:t>
            </a:r>
            <a:r>
              <a:rPr lang="ja-JP" altLang="en-US" dirty="0"/>
              <a:t>出力と</a:t>
            </a:r>
            <a:r>
              <a:rPr lang="en-US" altLang="ja-JP" dirty="0" err="1"/>
              <a:t>onStop</a:t>
            </a:r>
            <a:r>
              <a:rPr lang="ja-JP" altLang="en-US" dirty="0"/>
              <a:t>入力を繋ぐ事で実現できます。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■ステップ</a:t>
            </a:r>
            <a:r>
              <a:rPr lang="en-US" altLang="ja-JP" dirty="0"/>
              <a:t>9</a:t>
            </a:r>
            <a:r>
              <a:rPr lang="ja-JP" altLang="en-US" dirty="0"/>
              <a:t>「</a:t>
            </a:r>
            <a:r>
              <a:rPr lang="en-US" altLang="ja-JP" dirty="0"/>
              <a:t>Diagram Box</a:t>
            </a:r>
            <a:r>
              <a:rPr lang="ja-JP" altLang="en-US" dirty="0"/>
              <a:t>」で作成した独自ボックスの場合</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以前作成した</a:t>
            </a:r>
            <a:r>
              <a:rPr lang="en-US" altLang="ja-JP" dirty="0"/>
              <a:t>Speech </a:t>
            </a:r>
            <a:r>
              <a:rPr lang="en-US" altLang="ja-JP" dirty="0" err="1"/>
              <a:t>Reco+Say</a:t>
            </a:r>
            <a:r>
              <a:rPr lang="ja-JP" altLang="en-US" dirty="0"/>
              <a:t>ボックスは出力を作成する際に</a:t>
            </a:r>
          </a:p>
          <a:p>
            <a:pPr marL="0" indent="-50800">
              <a:lnSpc>
                <a:spcPct val="115000"/>
              </a:lnSpc>
              <a:spcBef>
                <a:spcPts val="0"/>
              </a:spcBef>
              <a:buClr>
                <a:schemeClr val="dk1"/>
              </a:buClr>
              <a:buSzPct val="38095"/>
              <a:buNone/>
            </a:pPr>
            <a:r>
              <a:rPr lang="en-US" altLang="ja-JP" dirty="0" err="1"/>
              <a:t>onStopped</a:t>
            </a:r>
            <a:r>
              <a:rPr lang="ja-JP" altLang="en-US" dirty="0"/>
              <a:t>出力を選択しました。</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もし、この出力を即時</a:t>
            </a:r>
            <a:r>
              <a:rPr lang="en-US" altLang="ja-JP" dirty="0"/>
              <a:t>(punctual)</a:t>
            </a:r>
            <a:r>
              <a:rPr lang="ja-JP" altLang="en-US" dirty="0"/>
              <a:t>にした場合、先にフローダイアグラムの出力</a:t>
            </a:r>
          </a:p>
          <a:p>
            <a:pPr marL="0" indent="-50800">
              <a:lnSpc>
                <a:spcPct val="115000"/>
              </a:lnSpc>
              <a:spcBef>
                <a:spcPts val="0"/>
              </a:spcBef>
              <a:buClr>
                <a:schemeClr val="dk1"/>
              </a:buClr>
              <a:buSzPct val="38095"/>
              <a:buNone/>
            </a:pPr>
            <a:r>
              <a:rPr lang="ja-JP" altLang="en-US" dirty="0"/>
              <a:t>（アプリケーションの終了）が接続されていれば特に不具合は発生しませんが、</a:t>
            </a:r>
          </a:p>
          <a:p>
            <a:pPr marL="0" indent="-50800">
              <a:lnSpc>
                <a:spcPct val="115000"/>
              </a:lnSpc>
              <a:spcBef>
                <a:spcPts val="0"/>
              </a:spcBef>
              <a:buClr>
                <a:schemeClr val="dk1"/>
              </a:buClr>
              <a:buSzPct val="38095"/>
              <a:buNone/>
            </a:pPr>
            <a:r>
              <a:rPr lang="ja-JP" altLang="en-US" dirty="0"/>
              <a:t>下図のように次の処理が繋がっていた場合は不具合を起こします。</a:t>
            </a:r>
          </a:p>
          <a:p>
            <a:pPr marL="0" indent="-50800">
              <a:lnSpc>
                <a:spcPct val="115000"/>
              </a:lnSpc>
              <a:spcBef>
                <a:spcPts val="0"/>
              </a:spcBef>
              <a:buClr>
                <a:schemeClr val="dk1"/>
              </a:buClr>
              <a:buSzPct val="38095"/>
              <a:buNone/>
            </a:pPr>
            <a:endParaRPr lang="ja-JP" altLang="en-US" dirty="0"/>
          </a:p>
          <a:p>
            <a:pPr marL="0" indent="-50800">
              <a:lnSpc>
                <a:spcPct val="115000"/>
              </a:lnSpc>
              <a:spcBef>
                <a:spcPts val="0"/>
              </a:spcBef>
              <a:buClr>
                <a:schemeClr val="dk1"/>
              </a:buClr>
              <a:buSzPct val="38095"/>
              <a:buNone/>
            </a:pPr>
            <a:r>
              <a:rPr lang="ja-JP" altLang="en-US" dirty="0"/>
              <a:t>次のページではこれについて詳しく解説します。</a:t>
            </a:r>
            <a:endParaRPr lang="en-US" dirty="0">
              <a:solidFill>
                <a:schemeClr val="dk2"/>
              </a:solidFill>
            </a:endParaRPr>
          </a:p>
        </p:txBody>
      </p:sp>
      <p:sp>
        <p:nvSpPr>
          <p:cNvPr id="695" name="Shape 69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96" name="Shape 69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57</a:t>
            </a:fld>
            <a:endParaRPr lang="en-US"/>
          </a:p>
        </p:txBody>
      </p:sp>
      <p:pic>
        <p:nvPicPr>
          <p:cNvPr id="697" name="Shape 697"/>
          <p:cNvPicPr preferRelativeResize="0"/>
          <p:nvPr/>
        </p:nvPicPr>
        <p:blipFill>
          <a:blip r:embed="rId3">
            <a:alphaModFix/>
          </a:blip>
          <a:stretch>
            <a:fillRect/>
          </a:stretch>
        </p:blipFill>
        <p:spPr>
          <a:xfrm>
            <a:off x="8172149" y="1789472"/>
            <a:ext cx="2078893" cy="1823729"/>
          </a:xfrm>
          <a:prstGeom prst="rect">
            <a:avLst/>
          </a:prstGeom>
          <a:noFill/>
          <a:ln>
            <a:noFill/>
          </a:ln>
        </p:spPr>
      </p:pic>
      <p:pic>
        <p:nvPicPr>
          <p:cNvPr id="698" name="Shape 698"/>
          <p:cNvPicPr preferRelativeResize="0"/>
          <p:nvPr/>
        </p:nvPicPr>
        <p:blipFill>
          <a:blip r:embed="rId4">
            <a:alphaModFix/>
          </a:blip>
          <a:stretch>
            <a:fillRect/>
          </a:stretch>
        </p:blipFill>
        <p:spPr>
          <a:xfrm>
            <a:off x="8172154" y="4431035"/>
            <a:ext cx="2290125" cy="1823729"/>
          </a:xfrm>
          <a:prstGeom prst="rect">
            <a:avLst/>
          </a:prstGeom>
          <a:noFill/>
          <a:ln>
            <a:noFill/>
          </a:ln>
        </p:spPr>
      </p:pic>
      <p:pic>
        <p:nvPicPr>
          <p:cNvPr id="699" name="Shape 69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00" name="Shape 700"/>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Diagram Boxを用いた死活処理</a:t>
            </a:r>
          </a:p>
        </p:txBody>
      </p:sp>
      <p:sp>
        <p:nvSpPr>
          <p:cNvPr id="706" name="Shape 70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先ほどの例題で、入出力の挙動の違いを理解出来たでしょうか。</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1番目の例題では、動き続けるボックスはonStop入力にシグナルを送ると止まることがわかりました。</a:t>
            </a:r>
          </a:p>
          <a:p>
            <a:pPr marL="0" marR="0" lvl="0" indent="0" algn="l" rtl="0">
              <a:lnSpc>
                <a:spcPct val="90000"/>
              </a:lnSpc>
              <a:spcBef>
                <a:spcPts val="0"/>
              </a:spcBef>
              <a:spcAft>
                <a:spcPts val="0"/>
              </a:spcAft>
              <a:buClr>
                <a:srgbClr val="1E4E79"/>
              </a:buClr>
              <a:buSzPct val="25000"/>
              <a:buFont typeface="Arial"/>
              <a:buNone/>
            </a:pPr>
            <a:r>
              <a:rPr lang="en-US" dirty="0"/>
              <a:t>2番目の例題は、Diagram </a:t>
            </a:r>
            <a:r>
              <a:rPr lang="en-US" dirty="0" err="1"/>
              <a:t>Boxの出力をonStoppedにすることで、上手く動いたように見えました</a:t>
            </a:r>
            <a:r>
              <a:rPr lang="en-US" dirty="0"/>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err="1"/>
              <a:t>実は、Diagram</a:t>
            </a:r>
            <a:r>
              <a:rPr lang="en-US" dirty="0"/>
              <a:t> BoxのonStopped出力からシグナルが送られた際、内部のボックスも一緒に終了するようになります。このため、複数のボックスの死活処理の管理をより楽に行うことが可能です。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p:txBody>
      </p:sp>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58</a:t>
            </a:fld>
            <a:endParaRPr lang="en-US"/>
          </a:p>
        </p:txBody>
      </p:sp>
      <p:pic>
        <p:nvPicPr>
          <p:cNvPr id="709" name="Shape 709"/>
          <p:cNvPicPr preferRelativeResize="0"/>
          <p:nvPr/>
        </p:nvPicPr>
        <p:blipFill>
          <a:blip r:embed="rId3">
            <a:alphaModFix/>
          </a:blip>
          <a:stretch>
            <a:fillRect/>
          </a:stretch>
        </p:blipFill>
        <p:spPr>
          <a:xfrm>
            <a:off x="429200" y="3592078"/>
            <a:ext cx="4829335" cy="3183674"/>
          </a:xfrm>
          <a:prstGeom prst="rect">
            <a:avLst/>
          </a:prstGeom>
          <a:noFill/>
          <a:ln>
            <a:noFill/>
          </a:ln>
        </p:spPr>
      </p:pic>
      <p:pic>
        <p:nvPicPr>
          <p:cNvPr id="710" name="Shape 710"/>
          <p:cNvPicPr preferRelativeResize="0"/>
          <p:nvPr/>
        </p:nvPicPr>
        <p:blipFill>
          <a:blip r:embed="rId4">
            <a:alphaModFix/>
          </a:blip>
          <a:stretch>
            <a:fillRect/>
          </a:stretch>
        </p:blipFill>
        <p:spPr>
          <a:xfrm>
            <a:off x="5414539" y="3603373"/>
            <a:ext cx="4795069" cy="3183675"/>
          </a:xfrm>
          <a:prstGeom prst="rect">
            <a:avLst/>
          </a:prstGeom>
          <a:noFill/>
          <a:ln>
            <a:noFill/>
          </a:ln>
        </p:spPr>
      </p:pic>
      <p:sp>
        <p:nvSpPr>
          <p:cNvPr id="711" name="Shape 711"/>
          <p:cNvSpPr txBox="1"/>
          <p:nvPr/>
        </p:nvSpPr>
        <p:spPr>
          <a:xfrm>
            <a:off x="480954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12" name="Shape 712"/>
          <p:cNvSpPr txBox="1"/>
          <p:nvPr/>
        </p:nvSpPr>
        <p:spPr>
          <a:xfrm>
            <a:off x="9853063" y="3762084"/>
            <a:ext cx="357000" cy="1076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713" name="Shape 713"/>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714" name="Shape 714"/>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7" name="Shape 70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ja-JP" altLang="en-US" dirty="0" smtClean="0">
                <a:solidFill>
                  <a:schemeClr val="lt1"/>
                </a:solidFill>
              </a:rPr>
              <a:t>アプリの起動方法</a:t>
            </a:r>
            <a:endParaRPr lang="en-US" dirty="0">
              <a:solidFill>
                <a:schemeClr val="lt1"/>
              </a:solidFill>
            </a:endParaRPr>
          </a:p>
        </p:txBody>
      </p:sp>
      <p:sp>
        <p:nvSpPr>
          <p:cNvPr id="708" name="Shape 7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59</a:t>
            </a:fld>
            <a:endParaRPr lang="en-US"/>
          </a:p>
        </p:txBody>
      </p:sp>
      <p:sp>
        <p:nvSpPr>
          <p:cNvPr id="2" name="タイトル 1"/>
          <p:cNvSpPr>
            <a:spLocks noGrp="1"/>
          </p:cNvSpPr>
          <p:nvPr>
            <p:ph type="title"/>
          </p:nvPr>
        </p:nvSpPr>
        <p:spPr/>
        <p:txBody>
          <a:bodyPr/>
          <a:lstStyle/>
          <a:p>
            <a:r>
              <a:rPr kumimoji="1" lang="ja-JP" altLang="en-US" dirty="0" smtClean="0"/>
              <a:t>いくつかの起動方法</a:t>
            </a:r>
            <a:endParaRPr kumimoji="1" lang="ja-JP" altLang="en-US" dirty="0"/>
          </a:p>
        </p:txBody>
      </p:sp>
      <p:sp>
        <p:nvSpPr>
          <p:cNvPr id="3" name="テキスト プレースホルダー 2"/>
          <p:cNvSpPr>
            <a:spLocks noGrp="1"/>
          </p:cNvSpPr>
          <p:nvPr>
            <p:ph type="body" idx="1"/>
          </p:nvPr>
        </p:nvSpPr>
        <p:spPr/>
        <p:txBody>
          <a:bodyPr/>
          <a:lstStyle/>
          <a:p>
            <a:r>
              <a:rPr kumimoji="1" lang="en-US" altLang="ja-JP" dirty="0" smtClean="0"/>
              <a:t>NAO</a:t>
            </a:r>
            <a:r>
              <a:rPr kumimoji="1" lang="ja-JP" altLang="en-US" dirty="0" smtClean="0"/>
              <a:t>のアプリを起動する方法はいくつかあります。</a:t>
            </a:r>
            <a:endParaRPr kumimoji="1" lang="en-US" altLang="ja-JP" dirty="0" smtClean="0"/>
          </a:p>
          <a:p>
            <a:endParaRPr kumimoji="1" lang="en-US" altLang="ja-JP" dirty="0" smtClean="0"/>
          </a:p>
          <a:p>
            <a:r>
              <a:rPr kumimoji="1" lang="en-US" altLang="ja-JP" dirty="0" smtClean="0"/>
              <a:t>1.</a:t>
            </a:r>
            <a:r>
              <a:rPr kumimoji="1" lang="ja-JP" altLang="en-US" dirty="0" smtClean="0"/>
              <a:t>コレグラフのアプリ再生ボタンを押す</a:t>
            </a:r>
            <a:endParaRPr kumimoji="1" lang="en-US" altLang="ja-JP" dirty="0" smtClean="0"/>
          </a:p>
          <a:p>
            <a:endParaRPr kumimoji="1" lang="en-US" altLang="ja-JP" dirty="0" smtClean="0"/>
          </a:p>
          <a:p>
            <a:r>
              <a:rPr kumimoji="1" lang="en-US" altLang="ja-JP" dirty="0" smtClean="0"/>
              <a:t>2.</a:t>
            </a:r>
            <a:r>
              <a:rPr kumimoji="1" lang="ja-JP" altLang="en-US" dirty="0" smtClean="0"/>
              <a:t>トリガーセンテンスで起動する</a:t>
            </a:r>
            <a:endParaRPr kumimoji="1" lang="en-US" altLang="ja-JP" dirty="0"/>
          </a:p>
          <a:p>
            <a:endParaRPr kumimoji="1" lang="en-US" altLang="ja-JP" dirty="0" smtClean="0"/>
          </a:p>
          <a:p>
            <a:r>
              <a:rPr kumimoji="1" lang="en-US" altLang="ja-JP" dirty="0" smtClean="0"/>
              <a:t>3.</a:t>
            </a:r>
            <a:r>
              <a:rPr kumimoji="1" lang="ja-JP" altLang="en-US" dirty="0" smtClean="0"/>
              <a:t>トリガー条件で起動する</a:t>
            </a:r>
            <a:endParaRPr kumimoji="1" lang="en-US" altLang="ja-JP" dirty="0" smtClean="0"/>
          </a:p>
          <a:p>
            <a:endParaRPr kumimoji="1" lang="en-US" altLang="ja-JP" dirty="0" smtClean="0"/>
          </a:p>
          <a:p>
            <a:r>
              <a:rPr kumimoji="1" lang="en-US" altLang="ja-JP" dirty="0" smtClean="0"/>
              <a:t>4.qicli </a:t>
            </a:r>
            <a:r>
              <a:rPr kumimoji="1" lang="ja-JP" altLang="en-US" dirty="0" smtClean="0"/>
              <a:t>コマンドを実行する</a:t>
            </a:r>
            <a:endParaRPr kumimoji="1" lang="ja-JP" altLang="en-US" dirty="0"/>
          </a:p>
        </p:txBody>
      </p:sp>
    </p:spTree>
    <p:extLst>
      <p:ext uri="{BB962C8B-B14F-4D97-AF65-F5344CB8AC3E}">
        <p14:creationId xmlns:p14="http://schemas.microsoft.com/office/powerpoint/2010/main" val="162946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Dialogの特徴</a:t>
            </a:r>
          </a:p>
        </p:txBody>
      </p:sp>
      <p:sp>
        <p:nvSpPr>
          <p:cNvPr id="720" name="Shape 7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None/>
            </a:pPr>
            <a:r>
              <a:rPr lang="en-US" sz="2500" b="0" i="0" u="none" strike="noStrike" cap="none" dirty="0">
                <a:solidFill>
                  <a:srgbClr val="1E4E79"/>
                </a:solidFill>
                <a:sym typeface="Arial"/>
              </a:rPr>
              <a:t>簡単なスクリプトで多様な表現ができます。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err="1">
                <a:solidFill>
                  <a:srgbClr val="1E4E79"/>
                </a:solidFill>
                <a:sym typeface="Arial"/>
              </a:rPr>
              <a:t>人間との対話に特化したスクリプトが</a:t>
            </a:r>
            <a:r>
              <a:rPr lang="en-US" dirty="0" err="1"/>
              <a:t>Q</a:t>
            </a:r>
            <a:r>
              <a:rPr lang="en-US" b="0" i="0" u="none" strike="noStrike" cap="none" dirty="0" err="1">
                <a:solidFill>
                  <a:srgbClr val="1E4E79"/>
                </a:solidFill>
                <a:sym typeface="Arial"/>
              </a:rPr>
              <a:t>ichatで簡単にプログラムできます</a:t>
            </a:r>
            <a:r>
              <a:rPr lang="en-US" b="0" i="0" u="none" strike="noStrike" cap="none" dirty="0">
                <a:solidFill>
                  <a:srgbClr val="1E4E79"/>
                </a:solidFill>
                <a:sym typeface="Arial"/>
              </a:rPr>
              <a:t>。</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Animated </a:t>
            </a:r>
            <a:r>
              <a:rPr lang="en-US" b="0" i="0" u="none" strike="noStrike" cap="none" dirty="0" err="1">
                <a:solidFill>
                  <a:srgbClr val="1E4E79"/>
                </a:solidFill>
                <a:sym typeface="Arial"/>
              </a:rPr>
              <a:t>Sayで使った動作や他のアプリを動かすことができます</a:t>
            </a:r>
            <a:r>
              <a:rPr lang="en-US" b="0" i="0" u="none" strike="noStrike" cap="none" dirty="0">
                <a:solidFill>
                  <a:srgbClr val="1E4E79"/>
                </a:solidFill>
                <a:sym typeface="Arial"/>
              </a:rPr>
              <a:t>。</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err="1">
                <a:solidFill>
                  <a:srgbClr val="1E4E79"/>
                </a:solidFill>
                <a:sym typeface="Arial"/>
              </a:rPr>
              <a:t>台本を書くような操作でNAOとの会話ができます</a:t>
            </a:r>
            <a:r>
              <a:rPr lang="en-US"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2000" b="0" i="0" u="none" strike="noStrike" cap="none" dirty="0">
              <a:solidFill>
                <a:srgbClr val="1E4E79"/>
              </a:solidFill>
              <a:sym typeface="Arial"/>
            </a:endParaRPr>
          </a:p>
          <a:p>
            <a:pPr marL="0" marR="0" lvl="0" indent="0" algn="l" rtl="0">
              <a:lnSpc>
                <a:spcPct val="115000"/>
              </a:lnSpc>
              <a:spcBef>
                <a:spcPts val="0"/>
              </a:spcBef>
              <a:spcAft>
                <a:spcPts val="0"/>
              </a:spcAft>
              <a:buNone/>
            </a:pPr>
            <a:r>
              <a:rPr lang="en-US" sz="2500" dirty="0"/>
              <a:t>より</a:t>
            </a:r>
            <a:r>
              <a:rPr lang="en-US" sz="2500" b="0" i="0" u="none" strike="noStrike" cap="none" dirty="0">
                <a:solidFill>
                  <a:srgbClr val="1E4E79"/>
                </a:solidFill>
                <a:sym typeface="Arial"/>
              </a:rPr>
              <a:t>人間らしい入力に対応できます。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言いよどみや言い換え、語順の変化などにも対応させることができます。</a:t>
            </a:r>
          </a:p>
          <a:p>
            <a:pPr marL="317500" marR="0" lvl="0" indent="-260350" algn="l" rtl="0">
              <a:lnSpc>
                <a:spcPct val="150000"/>
              </a:lnSpc>
              <a:spcBef>
                <a:spcPts val="0"/>
              </a:spcBef>
              <a:spcAft>
                <a:spcPts val="0"/>
              </a:spcAft>
              <a:buClr>
                <a:srgbClr val="1E4E79"/>
              </a:buClr>
              <a:buSzPct val="100000"/>
              <a:buFont typeface="Arial"/>
            </a:pPr>
            <a:r>
              <a:rPr lang="en-US" b="0" i="0" u="none" strike="noStrike" cap="none" dirty="0">
                <a:solidFill>
                  <a:srgbClr val="1E4E79"/>
                </a:solidFill>
                <a:sym typeface="Arial"/>
              </a:rPr>
              <a:t>Speech </a:t>
            </a:r>
            <a:r>
              <a:rPr lang="en-US" b="0" i="0" u="none" strike="noStrike" cap="none" dirty="0" err="1">
                <a:solidFill>
                  <a:srgbClr val="1E4E79"/>
                </a:solidFill>
                <a:sym typeface="Arial"/>
              </a:rPr>
              <a:t>Reco.ボックス（キーワード認識）では難しかった「人間らしい</a:t>
            </a:r>
            <a:r>
              <a:rPr lang="en-US" dirty="0" err="1"/>
              <a:t>対話</a:t>
            </a:r>
            <a:r>
              <a:rPr lang="en-US" b="0" i="0" u="none" strike="noStrike" cap="none" dirty="0" err="1">
                <a:solidFill>
                  <a:srgbClr val="1E4E79"/>
                </a:solidFill>
                <a:sym typeface="Arial"/>
              </a:rPr>
              <a:t>」をさせることができます</a:t>
            </a:r>
            <a:r>
              <a:rPr lang="en-US" b="0" i="0" u="none" strike="noStrike" cap="none" dirty="0">
                <a:solidFill>
                  <a:srgbClr val="1E4E79"/>
                </a:solidFill>
                <a:sym typeface="Arial"/>
              </a:rPr>
              <a:t>。</a:t>
            </a:r>
          </a:p>
        </p:txBody>
      </p:sp>
      <p:sp>
        <p:nvSpPr>
          <p:cNvPr id="721" name="Shape 7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Ex　高度な対話を実現しよう</a:t>
            </a:r>
          </a:p>
        </p:txBody>
      </p:sp>
      <p:sp>
        <p:nvSpPr>
          <p:cNvPr id="722" name="Shape 7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60</a:t>
            </a:fld>
            <a:endParaRPr lang="en-US"/>
          </a:p>
        </p:txBody>
      </p:sp>
      <p:pic>
        <p:nvPicPr>
          <p:cNvPr id="723" name="Shape 723"/>
          <p:cNvPicPr preferRelativeResize="0"/>
          <p:nvPr/>
        </p:nvPicPr>
        <p:blipFill rotWithShape="1">
          <a:blip r:embed="rId3">
            <a:alphaModFix/>
          </a:blip>
          <a:srcRect l="42507" t="43954" r="13675" b="7642"/>
          <a:stretch/>
        </p:blipFill>
        <p:spPr>
          <a:xfrm>
            <a:off x="5752996" y="5142525"/>
            <a:ext cx="1555799" cy="1418999"/>
          </a:xfrm>
          <a:prstGeom prst="rect">
            <a:avLst/>
          </a:prstGeom>
          <a:noFill/>
          <a:ln>
            <a:noFill/>
          </a:ln>
        </p:spPr>
      </p:pic>
      <p:pic>
        <p:nvPicPr>
          <p:cNvPr id="724" name="Shape 72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725" name="Shape 72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トピックファイルの作成</a:t>
            </a:r>
          </a:p>
        </p:txBody>
      </p:sp>
      <p:sp>
        <p:nvSpPr>
          <p:cNvPr id="731" name="Shape 73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①”</a:t>
            </a:r>
            <a:r>
              <a:rPr lang="en-US" sz="1700" b="0" i="0" u="none" strike="noStrike" cap="none" dirty="0" err="1">
                <a:solidFill>
                  <a:srgbClr val="1E4E79"/>
                </a:solidFill>
                <a:sym typeface="Arial"/>
              </a:rPr>
              <a:t>プロジェクトの内容”パネルにダイアログのトピックを作成します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②日本語の会話を設定し、トピックの名前を設定します。</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③トピックファイルが出来ました！</a:t>
            </a:r>
          </a:p>
        </p:txBody>
      </p:sp>
      <p:sp>
        <p:nvSpPr>
          <p:cNvPr id="732" name="Shape 73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pic>
        <p:nvPicPr>
          <p:cNvPr id="733" name="Shape 733"/>
          <p:cNvPicPr preferRelativeResize="0"/>
          <p:nvPr/>
        </p:nvPicPr>
        <p:blipFill rotWithShape="1">
          <a:blip r:embed="rId3">
            <a:alphaModFix/>
          </a:blip>
          <a:srcRect t="10143" r="80284" b="40421"/>
          <a:stretch/>
        </p:blipFill>
        <p:spPr>
          <a:xfrm>
            <a:off x="1502264" y="3363455"/>
            <a:ext cx="2146800" cy="3025499"/>
          </a:xfrm>
          <a:prstGeom prst="rect">
            <a:avLst/>
          </a:prstGeom>
          <a:noFill/>
          <a:ln>
            <a:noFill/>
          </a:ln>
        </p:spPr>
      </p:pic>
      <p:pic>
        <p:nvPicPr>
          <p:cNvPr id="734" name="Shape 734"/>
          <p:cNvPicPr preferRelativeResize="0"/>
          <p:nvPr/>
        </p:nvPicPr>
        <p:blipFill rotWithShape="1">
          <a:blip r:embed="rId4">
            <a:alphaModFix/>
          </a:blip>
          <a:srcRect/>
          <a:stretch/>
        </p:blipFill>
        <p:spPr>
          <a:xfrm>
            <a:off x="4416277" y="3356642"/>
            <a:ext cx="1996800" cy="3039300"/>
          </a:xfrm>
          <a:prstGeom prst="rect">
            <a:avLst/>
          </a:prstGeom>
          <a:noFill/>
          <a:ln>
            <a:noFill/>
          </a:ln>
        </p:spPr>
      </p:pic>
      <p:pic>
        <p:nvPicPr>
          <p:cNvPr id="735" name="Shape 735"/>
          <p:cNvPicPr preferRelativeResize="0"/>
          <p:nvPr/>
        </p:nvPicPr>
        <p:blipFill rotWithShape="1">
          <a:blip r:embed="rId5">
            <a:alphaModFix/>
          </a:blip>
          <a:srcRect t="12280" r="86581" b="53926"/>
          <a:stretch/>
        </p:blipFill>
        <p:spPr>
          <a:xfrm>
            <a:off x="7180406" y="3356642"/>
            <a:ext cx="2146800" cy="3039300"/>
          </a:xfrm>
          <a:prstGeom prst="rect">
            <a:avLst/>
          </a:prstGeom>
          <a:noFill/>
          <a:ln>
            <a:noFill/>
          </a:ln>
        </p:spPr>
      </p:pic>
      <p:cxnSp>
        <p:nvCxnSpPr>
          <p:cNvPr id="736" name="Shape 736"/>
          <p:cNvCxnSpPr/>
          <p:nvPr/>
        </p:nvCxnSpPr>
        <p:spPr>
          <a:xfrm>
            <a:off x="3648948" y="4876198"/>
            <a:ext cx="767400" cy="0"/>
          </a:xfrm>
          <a:prstGeom prst="straightConnector1">
            <a:avLst/>
          </a:prstGeom>
          <a:noFill/>
          <a:ln w="76200" cap="flat" cmpd="sng">
            <a:solidFill>
              <a:srgbClr val="000000"/>
            </a:solidFill>
            <a:prstDash val="solid"/>
            <a:round/>
            <a:headEnd type="none" w="med" len="med"/>
            <a:tailEnd type="triangle" w="lg" len="lg"/>
          </a:ln>
        </p:spPr>
      </p:cxnSp>
      <p:cxnSp>
        <p:nvCxnSpPr>
          <p:cNvPr id="737" name="Shape 737"/>
          <p:cNvCxnSpPr>
            <a:stCxn id="734" idx="3"/>
            <a:endCxn id="735" idx="1"/>
          </p:cNvCxnSpPr>
          <p:nvPr/>
        </p:nvCxnSpPr>
        <p:spPr>
          <a:xfrm>
            <a:off x="6413077" y="4876293"/>
            <a:ext cx="767400" cy="0"/>
          </a:xfrm>
          <a:prstGeom prst="straightConnector1">
            <a:avLst/>
          </a:prstGeom>
          <a:noFill/>
          <a:ln w="76200" cap="flat" cmpd="sng">
            <a:solidFill>
              <a:srgbClr val="000000"/>
            </a:solidFill>
            <a:prstDash val="solid"/>
            <a:round/>
            <a:headEnd type="none" w="med" len="med"/>
            <a:tailEnd type="triangle" w="lg" len="lg"/>
          </a:ln>
        </p:spPr>
      </p:cxnSp>
      <p:sp>
        <p:nvSpPr>
          <p:cNvPr id="738" name="Shape 738"/>
          <p:cNvSpPr txBox="1"/>
          <p:nvPr/>
        </p:nvSpPr>
        <p:spPr>
          <a:xfrm>
            <a:off x="4550475" y="3701764"/>
            <a:ext cx="1729499" cy="2445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39" name="Shape 739"/>
          <p:cNvSpPr txBox="1"/>
          <p:nvPr/>
        </p:nvSpPr>
        <p:spPr>
          <a:xfrm>
            <a:off x="4531669" y="5093405"/>
            <a:ext cx="1147200" cy="1502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40" name="Shape 740"/>
          <p:cNvSpPr txBox="1"/>
          <p:nvPr/>
        </p:nvSpPr>
        <p:spPr>
          <a:xfrm>
            <a:off x="7240005" y="5225042"/>
            <a:ext cx="1996800" cy="752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41" name="Shape 74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61</a:t>
            </a:fld>
            <a:endParaRPr lang="en-US"/>
          </a:p>
        </p:txBody>
      </p:sp>
      <p:sp>
        <p:nvSpPr>
          <p:cNvPr id="742" name="Shape 742"/>
          <p:cNvSpPr/>
          <p:nvPr/>
        </p:nvSpPr>
        <p:spPr>
          <a:xfrm>
            <a:off x="5254243" y="2924343"/>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743" name="Shape 743"/>
          <p:cNvSpPr/>
          <p:nvPr/>
        </p:nvSpPr>
        <p:spPr>
          <a:xfrm>
            <a:off x="2415225" y="2924343"/>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744" name="Shape 744"/>
          <p:cNvSpPr/>
          <p:nvPr/>
        </p:nvSpPr>
        <p:spPr>
          <a:xfrm>
            <a:off x="8093263" y="2924343"/>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pic>
        <p:nvPicPr>
          <p:cNvPr id="745" name="Shape 745"/>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746" name="Shape 746"/>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①自分の設定したトピック名のフォルダから”~.</a:t>
            </a:r>
            <a:r>
              <a:rPr lang="en-US" sz="1700" b="0" i="0" u="none" strike="noStrike" cap="none" dirty="0" err="1">
                <a:solidFill>
                  <a:srgbClr val="1E4E79"/>
                </a:solidFill>
                <a:sym typeface="Arial"/>
              </a:rPr>
              <a:t>dig”ファイルをドラッグ&amp;ドロップすると</a:t>
            </a:r>
            <a:r>
              <a:rPr lang="en-US" dirty="0"/>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ボックス化され、他のボックスと同じようにリンクでつなぐことが出来るようになります。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lang="en-US" dirty="0" smtClean="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②また、”~_</a:t>
            </a:r>
            <a:r>
              <a:rPr lang="en-US" sz="1700" b="0" i="0" u="none" strike="noStrike" cap="none" dirty="0" err="1">
                <a:solidFill>
                  <a:srgbClr val="1E4E79"/>
                </a:solidFill>
                <a:sym typeface="Arial"/>
              </a:rPr>
              <a:t>jpj.top”ファイルをダブルクリックすると</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右図のように会話の内容を設定出来るようになります。</a:t>
            </a:r>
          </a:p>
        </p:txBody>
      </p:sp>
      <p:sp>
        <p:nvSpPr>
          <p:cNvPr id="752" name="Shape 75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トピックファイルの利用方法</a:t>
            </a:r>
          </a:p>
        </p:txBody>
      </p:sp>
      <p:sp>
        <p:nvSpPr>
          <p:cNvPr id="753" name="Shape 75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pic>
        <p:nvPicPr>
          <p:cNvPr id="754" name="Shape 754"/>
          <p:cNvPicPr preferRelativeResize="0"/>
          <p:nvPr/>
        </p:nvPicPr>
        <p:blipFill rotWithShape="1">
          <a:blip r:embed="rId3">
            <a:alphaModFix/>
          </a:blip>
          <a:srcRect t="12173" r="86560" b="52762"/>
          <a:stretch/>
        </p:blipFill>
        <p:spPr>
          <a:xfrm>
            <a:off x="1081840" y="2522828"/>
            <a:ext cx="2203800" cy="2866800"/>
          </a:xfrm>
          <a:prstGeom prst="rect">
            <a:avLst/>
          </a:prstGeom>
          <a:noFill/>
          <a:ln>
            <a:noFill/>
          </a:ln>
        </p:spPr>
      </p:pic>
      <p:pic>
        <p:nvPicPr>
          <p:cNvPr id="755" name="Shape 755"/>
          <p:cNvPicPr preferRelativeResize="0"/>
          <p:nvPr/>
        </p:nvPicPr>
        <p:blipFill rotWithShape="1">
          <a:blip r:embed="rId4">
            <a:alphaModFix/>
          </a:blip>
          <a:srcRect/>
          <a:stretch/>
        </p:blipFill>
        <p:spPr>
          <a:xfrm>
            <a:off x="3550089" y="2522830"/>
            <a:ext cx="1864199" cy="1538699"/>
          </a:xfrm>
          <a:prstGeom prst="rect">
            <a:avLst/>
          </a:prstGeom>
          <a:noFill/>
          <a:ln>
            <a:noFill/>
          </a:ln>
        </p:spPr>
      </p:pic>
      <p:sp>
        <p:nvSpPr>
          <p:cNvPr id="756" name="Shape 756"/>
          <p:cNvSpPr txBox="1"/>
          <p:nvPr/>
        </p:nvSpPr>
        <p:spPr>
          <a:xfrm>
            <a:off x="1607108" y="4368981"/>
            <a:ext cx="1544400" cy="236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757" name="Shape 757"/>
          <p:cNvCxnSpPr>
            <a:endCxn id="758" idx="1"/>
          </p:cNvCxnSpPr>
          <p:nvPr/>
        </p:nvCxnSpPr>
        <p:spPr>
          <a:xfrm rot="10800000" flipH="1">
            <a:off x="3036438" y="3617946"/>
            <a:ext cx="1268400" cy="834900"/>
          </a:xfrm>
          <a:prstGeom prst="straightConnector1">
            <a:avLst/>
          </a:prstGeom>
          <a:noFill/>
          <a:ln w="76200" cap="flat" cmpd="sng">
            <a:solidFill>
              <a:srgbClr val="FF0000"/>
            </a:solidFill>
            <a:prstDash val="solid"/>
            <a:round/>
            <a:headEnd type="none" w="med" len="med"/>
            <a:tailEnd type="triangle" w="lg" len="lg"/>
          </a:ln>
        </p:spPr>
      </p:cxnSp>
      <p:sp>
        <p:nvSpPr>
          <p:cNvPr id="758" name="Shape 758"/>
          <p:cNvSpPr txBox="1"/>
          <p:nvPr/>
        </p:nvSpPr>
        <p:spPr>
          <a:xfrm>
            <a:off x="4304838" y="3174096"/>
            <a:ext cx="887100" cy="887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759" name="Shape 759"/>
          <p:cNvPicPr preferRelativeResize="0"/>
          <p:nvPr/>
        </p:nvPicPr>
        <p:blipFill rotWithShape="1">
          <a:blip r:embed="rId5">
            <a:alphaModFix/>
          </a:blip>
          <a:srcRect/>
          <a:stretch/>
        </p:blipFill>
        <p:spPr>
          <a:xfrm>
            <a:off x="5641532" y="2522829"/>
            <a:ext cx="4175400" cy="2866800"/>
          </a:xfrm>
          <a:prstGeom prst="rect">
            <a:avLst/>
          </a:prstGeom>
          <a:noFill/>
          <a:ln>
            <a:noFill/>
          </a:ln>
        </p:spPr>
      </p:pic>
      <p:sp>
        <p:nvSpPr>
          <p:cNvPr id="760" name="Shape 76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62</a:t>
            </a:fld>
            <a:endParaRPr lang="en-US"/>
          </a:p>
        </p:txBody>
      </p:sp>
      <p:pic>
        <p:nvPicPr>
          <p:cNvPr id="761" name="Shape 761"/>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762" name="Shape 762"/>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いろんな受け答え（１/２）</a:t>
            </a:r>
          </a:p>
        </p:txBody>
      </p:sp>
      <p:sp>
        <p:nvSpPr>
          <p:cNvPr id="768" name="Shape 768"/>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人間側の「言ったこと」、「</a:t>
            </a:r>
            <a:r>
              <a:rPr lang="en-US" sz="1700" b="0" i="0" u="none" strike="noStrike" cap="none" dirty="0" err="1">
                <a:solidFill>
                  <a:srgbClr val="1E4E79"/>
                </a:solidFill>
                <a:sym typeface="Arial"/>
              </a:rPr>
              <a:t>やったこと」に対してNAOが「どう返すか」というルールを記述するスクリプトについてみていきましょう</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600" dirty="0"/>
          </a:p>
          <a:p>
            <a:pPr marL="317500" marR="0" lvl="0" indent="-254000" algn="l" rtl="0">
              <a:lnSpc>
                <a:spcPct val="90000"/>
              </a:lnSpc>
              <a:spcBef>
                <a:spcPts val="0"/>
              </a:spcBef>
              <a:spcAft>
                <a:spcPts val="0"/>
              </a:spcAft>
              <a:buClr>
                <a:srgbClr val="1E4E79"/>
              </a:buClr>
              <a:buSzPct val="100000"/>
              <a:buFont typeface="Arial"/>
              <a:buAutoNum type="arabicPeriod"/>
            </a:pPr>
            <a:r>
              <a:rPr lang="en-US" sz="1600" b="0" i="0" u="none" strike="noStrike" cap="none" dirty="0">
                <a:solidFill>
                  <a:srgbClr val="1E4E79"/>
                </a:solidFill>
                <a:sym typeface="Arial"/>
              </a:rPr>
              <a:t>【</a:t>
            </a:r>
            <a:r>
              <a:rPr lang="en-US" sz="1600" b="0" i="0" u="none" strike="noStrike" cap="none" dirty="0" err="1">
                <a:solidFill>
                  <a:srgbClr val="1E4E79"/>
                </a:solidFill>
                <a:sym typeface="Arial"/>
              </a:rPr>
              <a:t>基本】人間の言葉を</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a:t>
            </a:r>
            <a:r>
              <a:rPr lang="en-US" sz="1600" b="0" i="0" u="none" strike="noStrike" cap="none" dirty="0">
                <a:solidFill>
                  <a:srgbClr val="1E4E79"/>
                </a:solidFill>
                <a:sym typeface="Arial"/>
              </a:rPr>
              <a:t>と書いて、リアクションをその後に記述する。</a:t>
            </a:r>
          </a:p>
          <a:p>
            <a:pPr marL="0" marR="0" lvl="0" indent="0" algn="l" rtl="0">
              <a:lnSpc>
                <a:spcPct val="90000"/>
              </a:lnSpc>
              <a:spcBef>
                <a:spcPts val="0"/>
              </a:spcBef>
              <a:spcAft>
                <a:spcPts val="0"/>
              </a:spcAft>
              <a:buNone/>
            </a:pPr>
            <a:endParaRPr sz="1600" dirty="0"/>
          </a:p>
          <a:p>
            <a:pPr marL="0" marR="0" lvl="0" indent="317500" algn="l" rtl="0">
              <a:lnSpc>
                <a:spcPct val="90000"/>
              </a:lnSpc>
              <a:spcBef>
                <a:spcPts val="0"/>
              </a:spcBef>
              <a:spcAft>
                <a:spcPts val="0"/>
              </a:spcAft>
              <a:buNone/>
            </a:pPr>
            <a:r>
              <a:rPr lang="en-US" sz="1600" b="0" i="0" u="none" strike="noStrike" cap="none" dirty="0">
                <a:solidFill>
                  <a:srgbClr val="1E4E79"/>
                </a:solidFill>
                <a:sym typeface="Arial"/>
              </a:rPr>
              <a:t>例） </a:t>
            </a:r>
            <a:r>
              <a:rPr lang="en-US" sz="1600" b="0" i="0" u="none" strike="noStrike" cap="none" dirty="0">
                <a:solidFill>
                  <a:srgbClr val="00B0F0"/>
                </a:solidFill>
                <a:sym typeface="Arial"/>
              </a:rPr>
              <a:t>u:(鏡よ鏡、世界で一番美しいのは)そなたじゃ</a:t>
            </a:r>
          </a:p>
          <a:p>
            <a:pPr marL="0" marR="0" lvl="0" indent="0" algn="l" rtl="0">
              <a:lnSpc>
                <a:spcPct val="90000"/>
              </a:lnSpc>
              <a:spcBef>
                <a:spcPts val="0"/>
              </a:spcBef>
              <a:spcAft>
                <a:spcPts val="0"/>
              </a:spcAft>
              <a:buNone/>
            </a:pPr>
            <a:endParaRPr sz="1600" dirty="0"/>
          </a:p>
          <a:p>
            <a:pPr marL="0" marR="0" lvl="0" indent="0" algn="l" rtl="0">
              <a:lnSpc>
                <a:spcPct val="90000"/>
              </a:lnSpc>
              <a:spcBef>
                <a:spcPts val="0"/>
              </a:spcBef>
              <a:spcAft>
                <a:spcPts val="0"/>
              </a:spcAft>
              <a:buNone/>
            </a:pPr>
            <a:r>
              <a:rPr lang="en-US" sz="1600" dirty="0"/>
              <a:t>2. </a:t>
            </a:r>
            <a:r>
              <a:rPr lang="en-US" sz="1600" b="0" i="0" u="none" strike="noStrike" cap="none" dirty="0">
                <a:solidFill>
                  <a:srgbClr val="1E4E79"/>
                </a:solidFill>
                <a:sym typeface="Arial"/>
              </a:rPr>
              <a:t>人間の</a:t>
            </a:r>
            <a:r>
              <a:rPr lang="en-US" sz="1600" dirty="0"/>
              <a:t>省略された</a:t>
            </a:r>
            <a:r>
              <a:rPr lang="en-US" sz="1600" b="0" i="0" u="none" strike="noStrike" cap="none" dirty="0">
                <a:solidFill>
                  <a:srgbClr val="1E4E79"/>
                </a:solidFill>
                <a:sym typeface="Arial"/>
              </a:rPr>
              <a:t>表現に対応する。</a:t>
            </a:r>
          </a:p>
          <a:p>
            <a:pPr marL="0" marR="0" lvl="0" indent="0" algn="l" rtl="0">
              <a:lnSpc>
                <a:spcPct val="90000"/>
              </a:lnSpc>
              <a:spcBef>
                <a:spcPts val="0"/>
              </a:spcBef>
              <a:spcAft>
                <a:spcPts val="0"/>
              </a:spcAft>
              <a:buNone/>
            </a:pPr>
            <a:r>
              <a:rPr lang="en-US" sz="1600" dirty="0"/>
              <a:t>	中括弧</a:t>
            </a:r>
            <a:r>
              <a:rPr lang="en-US" sz="1600" dirty="0">
                <a:solidFill>
                  <a:srgbClr val="00B0F0"/>
                </a:solidFill>
              </a:rPr>
              <a:t>{ }</a:t>
            </a:r>
            <a:r>
              <a:rPr lang="en-US" sz="1600" dirty="0"/>
              <a:t>で括られた言葉は省略しても認識されます。</a:t>
            </a:r>
          </a:p>
          <a:p>
            <a:pPr marL="0" marR="0" lvl="0" indent="0" algn="l" rtl="0">
              <a:lnSpc>
                <a:spcPct val="90000"/>
              </a:lnSpc>
              <a:spcBef>
                <a:spcPts val="0"/>
              </a:spcBef>
              <a:spcAft>
                <a:spcPts val="0"/>
              </a:spcAft>
              <a:buNone/>
            </a:pPr>
            <a:endParaRPr sz="1600" dirty="0"/>
          </a:p>
          <a:p>
            <a:pPr marL="0" marR="0" lvl="0" indent="317500" algn="l" rtl="0">
              <a:lnSpc>
                <a:spcPct val="90000"/>
              </a:lnSpc>
              <a:spcBef>
                <a:spcPts val="0"/>
              </a:spcBef>
              <a:spcAft>
                <a:spcPts val="0"/>
              </a:spcAft>
              <a:buNone/>
            </a:pPr>
            <a:r>
              <a:rPr lang="en-US" sz="1600" b="0" i="0" u="none" strike="noStrike" cap="none" dirty="0" err="1">
                <a:solidFill>
                  <a:srgbClr val="1E4E79"/>
                </a:solidFill>
                <a:sym typeface="Arial"/>
              </a:rPr>
              <a:t>例）</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a:t>
            </a:r>
            <a:r>
              <a:rPr lang="en-US" sz="1600" dirty="0">
                <a:solidFill>
                  <a:srgbClr val="00B0F0"/>
                </a:solidFill>
              </a:rPr>
              <a:t>鏡よ鏡、鏡さん、</a:t>
            </a:r>
            <a:r>
              <a:rPr lang="en-US" sz="1600" b="0" i="0" u="none" strike="noStrike" cap="none" dirty="0">
                <a:solidFill>
                  <a:srgbClr val="00B0F0"/>
                </a:solidFill>
                <a:sym typeface="Arial"/>
              </a:rPr>
              <a:t>}世界{</a:t>
            </a:r>
            <a:r>
              <a:rPr lang="en-US" sz="1600" dirty="0">
                <a:solidFill>
                  <a:srgbClr val="00B0F0"/>
                </a:solidFill>
              </a:rPr>
              <a:t>で一番</a:t>
            </a:r>
            <a:r>
              <a:rPr lang="en-US" sz="1600" b="0" i="0" u="none" strike="noStrike" cap="none" dirty="0">
                <a:solidFill>
                  <a:srgbClr val="00B0F0"/>
                </a:solidFill>
                <a:sym typeface="Arial"/>
              </a:rPr>
              <a:t>}美しい{</a:t>
            </a:r>
            <a:r>
              <a:rPr lang="en-US" sz="1600" dirty="0">
                <a:solidFill>
                  <a:srgbClr val="00B0F0"/>
                </a:solidFill>
              </a:rPr>
              <a:t>のはだあれ？</a:t>
            </a:r>
            <a:r>
              <a:rPr lang="en-US" sz="1600" b="0" i="0" u="none" strike="noStrike" cap="none" dirty="0">
                <a:solidFill>
                  <a:srgbClr val="00B0F0"/>
                </a:solidFill>
                <a:sym typeface="Arial"/>
              </a:rPr>
              <a:t>})そなたじゃ</a:t>
            </a:r>
          </a:p>
          <a:p>
            <a:pPr marL="317500" marR="0" lvl="0" indent="330200" algn="l" rtl="0">
              <a:lnSpc>
                <a:spcPct val="90000"/>
              </a:lnSpc>
              <a:spcBef>
                <a:spcPts val="0"/>
              </a:spcBef>
              <a:spcAft>
                <a:spcPts val="0"/>
              </a:spcAft>
              <a:buNone/>
            </a:pPr>
            <a:r>
              <a:rPr lang="en-US" sz="1600" b="0" i="0" u="none" strike="noStrike" cap="none" dirty="0">
                <a:solidFill>
                  <a:srgbClr val="1E4E79"/>
                </a:solidFill>
                <a:sym typeface="Arial"/>
              </a:rPr>
              <a:t>「鏡よ鏡、鏡さん、世界で一番美しいのはだあれ？」</a:t>
            </a:r>
          </a:p>
          <a:p>
            <a:pPr marL="317500" marR="0" lvl="0" indent="330200" algn="l" rtl="0">
              <a:lnSpc>
                <a:spcPct val="90000"/>
              </a:lnSpc>
              <a:spcBef>
                <a:spcPts val="0"/>
              </a:spcBef>
              <a:spcAft>
                <a:spcPts val="0"/>
              </a:spcAft>
              <a:buNone/>
            </a:pPr>
            <a:r>
              <a:rPr lang="en-US" sz="1600" b="0" i="0" u="none" strike="noStrike" cap="none" dirty="0">
                <a:solidFill>
                  <a:srgbClr val="1E4E79"/>
                </a:solidFill>
                <a:sym typeface="Arial"/>
              </a:rPr>
              <a:t>「世界一美しいのは？」									</a:t>
            </a:r>
            <a:r>
              <a:rPr lang="en-US" sz="1600" dirty="0"/>
              <a:t> 　同じリアクションをする。</a:t>
            </a:r>
          </a:p>
          <a:p>
            <a:pPr marL="0" marR="0" lvl="0" indent="0" algn="l" rtl="0">
              <a:lnSpc>
                <a:spcPct val="90000"/>
              </a:lnSpc>
              <a:spcBef>
                <a:spcPts val="0"/>
              </a:spcBef>
              <a:spcAft>
                <a:spcPts val="0"/>
              </a:spcAft>
              <a:buNone/>
            </a:pPr>
            <a:endParaRPr sz="1600" dirty="0"/>
          </a:p>
          <a:p>
            <a:pPr marL="0" lvl="0" indent="0" rtl="0">
              <a:spcBef>
                <a:spcPts val="0"/>
              </a:spcBef>
              <a:buNone/>
            </a:pPr>
            <a:r>
              <a:rPr lang="en-US" sz="1600" dirty="0"/>
              <a:t>3. 人間の曖昧な表現に対応する。</a:t>
            </a:r>
          </a:p>
          <a:p>
            <a:pPr marL="0" lvl="0" indent="0" rtl="0">
              <a:spcBef>
                <a:spcPts val="0"/>
              </a:spcBef>
              <a:buNone/>
            </a:pPr>
            <a:r>
              <a:rPr lang="en-US" sz="1600" dirty="0"/>
              <a:t>　アスタリスク </a:t>
            </a:r>
            <a:r>
              <a:rPr lang="en-US" sz="1600" dirty="0">
                <a:solidFill>
                  <a:srgbClr val="00B0F0"/>
                </a:solidFill>
              </a:rPr>
              <a:t>* </a:t>
            </a:r>
            <a:r>
              <a:rPr lang="en-US" sz="1600" dirty="0" err="1"/>
              <a:t>はどんな言葉でも認識します。ただし、デフォルトのNAOは</a:t>
            </a:r>
            <a:endParaRPr lang="en-US" sz="1600" dirty="0"/>
          </a:p>
          <a:p>
            <a:pPr marL="0" lvl="0" indent="-50800" rtl="0">
              <a:spcBef>
                <a:spcPts val="0"/>
              </a:spcBef>
              <a:buClr>
                <a:schemeClr val="dk1"/>
              </a:buClr>
              <a:buSzPct val="50000"/>
              <a:buFont typeface="Arial"/>
              <a:buNone/>
            </a:pPr>
            <a:r>
              <a:rPr lang="en-US" sz="1600" dirty="0"/>
              <a:t>　認識できる語彙の辞書がそれほど多くないめ、あまり精度は期待できません。</a:t>
            </a:r>
          </a:p>
          <a:p>
            <a:pPr marL="0" lvl="0" indent="-50800" rtl="0">
              <a:spcBef>
                <a:spcPts val="0"/>
              </a:spcBef>
              <a:buClr>
                <a:schemeClr val="dk1"/>
              </a:buClr>
              <a:buSzPct val="50000"/>
              <a:buFont typeface="Arial"/>
              <a:buNone/>
            </a:pPr>
            <a:endParaRPr sz="1600" dirty="0"/>
          </a:p>
          <a:p>
            <a:pPr marL="0" lvl="0" indent="266700" rtl="0">
              <a:spcBef>
                <a:spcPts val="0"/>
              </a:spcBef>
              <a:buClr>
                <a:schemeClr val="dk1"/>
              </a:buClr>
              <a:buSzPct val="50000"/>
              <a:buFont typeface="Arial"/>
              <a:buNone/>
            </a:pPr>
            <a:r>
              <a:rPr lang="en-US" sz="1600" dirty="0" err="1"/>
              <a:t>例）</a:t>
            </a:r>
            <a:r>
              <a:rPr lang="en-US" sz="1600" dirty="0" err="1">
                <a:solidFill>
                  <a:srgbClr val="00B0F0"/>
                </a:solidFill>
              </a:rPr>
              <a:t>u</a:t>
            </a:r>
            <a:r>
              <a:rPr lang="en-US" sz="1600" dirty="0">
                <a:solidFill>
                  <a:srgbClr val="00B0F0"/>
                </a:solidFill>
              </a:rPr>
              <a:t>:({*}世界{*}美しい{*})そなたじゃ</a:t>
            </a:r>
          </a:p>
          <a:p>
            <a:pPr marL="317500" lvl="0" indent="279400" rtl="0">
              <a:spcBef>
                <a:spcPts val="0"/>
              </a:spcBef>
              <a:buClr>
                <a:schemeClr val="dk1"/>
              </a:buClr>
              <a:buSzPct val="50000"/>
              <a:buFont typeface="Arial"/>
              <a:buNone/>
            </a:pPr>
            <a:r>
              <a:rPr lang="en-US" sz="1600" dirty="0"/>
              <a:t>「鏡よ鏡、鏡さん、世界で一番美しいのはだあれ？」</a:t>
            </a:r>
          </a:p>
          <a:p>
            <a:pPr marL="317500" lvl="0" indent="279400" rtl="0">
              <a:spcBef>
                <a:spcPts val="0"/>
              </a:spcBef>
              <a:buClr>
                <a:schemeClr val="dk1"/>
              </a:buClr>
              <a:buSzPct val="50000"/>
              <a:buFont typeface="Arial"/>
              <a:buNone/>
            </a:pPr>
            <a:r>
              <a:rPr lang="en-US" sz="1600" dirty="0"/>
              <a:t>「世界一美しいのは？」									 同じリアクションをする。</a:t>
            </a:r>
          </a:p>
        </p:txBody>
      </p:sp>
      <p:sp>
        <p:nvSpPr>
          <p:cNvPr id="769" name="Shape 769"/>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770" name="Shape 770"/>
          <p:cNvSpPr/>
          <p:nvPr/>
        </p:nvSpPr>
        <p:spPr>
          <a:xfrm rot="620360">
            <a:off x="7643795" y="2310018"/>
            <a:ext cx="2987002" cy="950847"/>
          </a:xfrm>
          <a:prstGeom prst="cloudCallout">
            <a:avLst>
              <a:gd name="adj1" fmla="val -40278"/>
              <a:gd name="adj2" fmla="val 59620"/>
            </a:avLst>
          </a:prstGeom>
          <a:solidFill>
            <a:schemeClr val="lt2"/>
          </a:solid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300" b="0" i="0" u="none" strike="noStrike" cap="none" dirty="0">
                <a:solidFill>
                  <a:srgbClr val="000000"/>
                </a:solidFill>
                <a:latin typeface="MS Gothic" charset="-128"/>
                <a:ea typeface="MS Gothic" charset="-128"/>
                <a:cs typeface="MS Gothic" charset="-128"/>
                <a:sym typeface="Arial"/>
              </a:rPr>
              <a:t>かっこの半角、全角、半角スペースの挿入などに注意！</a:t>
            </a:r>
          </a:p>
        </p:txBody>
      </p:sp>
      <p:sp>
        <p:nvSpPr>
          <p:cNvPr id="771" name="Shape 771"/>
          <p:cNvSpPr/>
          <p:nvPr/>
        </p:nvSpPr>
        <p:spPr>
          <a:xfrm>
            <a:off x="5756408" y="4348308"/>
            <a:ext cx="255599" cy="481800"/>
          </a:xfrm>
          <a:prstGeom prst="rightBrace">
            <a:avLst>
              <a:gd name="adj1" fmla="val 8333"/>
              <a:gd name="adj2" fmla="val 61574"/>
            </a:avLst>
          </a:prstGeom>
          <a:noFill/>
          <a:ln w="19050" cap="flat" cmpd="sng">
            <a:solidFill>
              <a:schemeClr val="dk2"/>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772" name="Shape 7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63</a:t>
            </a:fld>
            <a:endParaRPr lang="en-US"/>
          </a:p>
        </p:txBody>
      </p:sp>
      <p:pic>
        <p:nvPicPr>
          <p:cNvPr id="773" name="Shape 77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74" name="Shape 77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dirty="0">
                <a:solidFill>
                  <a:schemeClr val="dk2"/>
                </a:solidFill>
              </a:rPr>
              <a:t>いろんな受け答え（２/２）</a:t>
            </a:r>
          </a:p>
        </p:txBody>
      </p:sp>
      <p:sp>
        <p:nvSpPr>
          <p:cNvPr id="780" name="Shape 7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None/>
            </a:pPr>
            <a:r>
              <a:rPr lang="en-US" sz="1600" dirty="0"/>
              <a:t>4. 複数の問いかけに対応する。</a:t>
            </a:r>
          </a:p>
          <a:p>
            <a:pPr marL="0" lvl="0" indent="-50800" rtl="0">
              <a:spcBef>
                <a:spcPts val="0"/>
              </a:spcBef>
              <a:buClr>
                <a:schemeClr val="dk1"/>
              </a:buClr>
              <a:buSzPct val="50000"/>
              <a:buFont typeface="Arial"/>
              <a:buNone/>
            </a:pPr>
            <a:endParaRPr sz="1600" dirty="0"/>
          </a:p>
          <a:p>
            <a:pPr marL="0" lvl="0" indent="266700" rtl="0">
              <a:spcBef>
                <a:spcPts val="0"/>
              </a:spcBef>
              <a:buClr>
                <a:schemeClr val="dk1"/>
              </a:buClr>
              <a:buSzPct val="50000"/>
              <a:buFont typeface="Arial"/>
              <a:buNone/>
            </a:pPr>
            <a:r>
              <a:rPr lang="en-US" sz="1600" dirty="0" err="1"/>
              <a:t>例）</a:t>
            </a:r>
            <a:r>
              <a:rPr lang="en-US" sz="1600" dirty="0" err="1">
                <a:solidFill>
                  <a:srgbClr val="00B0F0"/>
                </a:solidFill>
              </a:rPr>
              <a:t>u</a:t>
            </a:r>
            <a:r>
              <a:rPr lang="en-US" sz="1600" dirty="0">
                <a:solidFill>
                  <a:srgbClr val="00B0F0"/>
                </a:solidFill>
              </a:rPr>
              <a:t>:({*}世界{*}[美しい きれい かわいい]{*})そなたじゃ</a:t>
            </a:r>
          </a:p>
          <a:p>
            <a:pPr marL="317500" lvl="0" indent="279400" rtl="0">
              <a:spcBef>
                <a:spcPts val="0"/>
              </a:spcBef>
              <a:buClr>
                <a:schemeClr val="dk1"/>
              </a:buClr>
              <a:buSzPct val="50000"/>
              <a:buFont typeface="Arial"/>
              <a:buNone/>
            </a:pPr>
            <a:r>
              <a:rPr lang="en-US" sz="1600" dirty="0"/>
              <a:t>「</a:t>
            </a:r>
            <a:r>
              <a:rPr lang="en-US" sz="1600" dirty="0" err="1"/>
              <a:t>鏡よ鏡、世界で一番（美しいorきれいorかわいい）のは</a:t>
            </a:r>
            <a:r>
              <a:rPr lang="en-US" sz="1600" dirty="0"/>
              <a:t>？」 →　「そなたじゃ」</a:t>
            </a:r>
          </a:p>
          <a:p>
            <a:pPr marL="0" marR="0" lvl="0" indent="0" algn="l" rtl="0">
              <a:lnSpc>
                <a:spcPct val="100000"/>
              </a:lnSpc>
              <a:spcBef>
                <a:spcPts val="0"/>
              </a:spcBef>
              <a:spcAft>
                <a:spcPts val="0"/>
              </a:spcAft>
              <a:buNone/>
            </a:pPr>
            <a:endParaRPr sz="1600" dirty="0"/>
          </a:p>
          <a:p>
            <a:pPr marL="0" marR="0" lvl="0" indent="0" algn="l" rtl="0">
              <a:lnSpc>
                <a:spcPct val="100000"/>
              </a:lnSpc>
              <a:spcBef>
                <a:spcPts val="0"/>
              </a:spcBef>
              <a:spcAft>
                <a:spcPts val="0"/>
              </a:spcAft>
              <a:buNone/>
            </a:pPr>
            <a:r>
              <a:rPr lang="en-US" sz="1600" dirty="0"/>
              <a:t>5. </a:t>
            </a:r>
            <a:r>
              <a:rPr lang="en-US" sz="1600" b="0" i="0" u="none" strike="noStrike" cap="none" dirty="0">
                <a:solidFill>
                  <a:srgbClr val="1E4E79"/>
                </a:solidFill>
                <a:sym typeface="Arial"/>
              </a:rPr>
              <a:t>複数の</a:t>
            </a:r>
            <a:r>
              <a:rPr lang="en-US" sz="1600" dirty="0"/>
              <a:t>順番の</a:t>
            </a:r>
            <a:r>
              <a:rPr lang="en-US" sz="1600" b="0" i="0" u="none" strike="noStrike" cap="none" dirty="0">
                <a:solidFill>
                  <a:srgbClr val="1E4E79"/>
                </a:solidFill>
                <a:sym typeface="Arial"/>
              </a:rPr>
              <a:t>返答を用意する。</a:t>
            </a:r>
          </a:p>
          <a:p>
            <a:pPr marL="0" marR="0" lvl="0" indent="0" algn="l" rtl="0">
              <a:lnSpc>
                <a:spcPct val="100000"/>
              </a:lnSpc>
              <a:spcBef>
                <a:spcPts val="0"/>
              </a:spcBef>
              <a:spcAft>
                <a:spcPts val="0"/>
              </a:spcAft>
              <a:buNone/>
            </a:pPr>
            <a:endParaRPr sz="1600" dirty="0"/>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　</a:t>
            </a:r>
            <a:r>
              <a:rPr lang="en-US" sz="1600" b="0" i="0" u="none" strike="noStrike" cap="none" dirty="0" err="1">
                <a:solidFill>
                  <a:srgbClr val="1E4E79"/>
                </a:solidFill>
                <a:sym typeface="Arial"/>
              </a:rPr>
              <a:t>例）</a:t>
            </a:r>
            <a:r>
              <a:rPr lang="en-US" sz="1600" b="0" i="0" u="none" strike="noStrike" cap="none" dirty="0" err="1">
                <a:solidFill>
                  <a:srgbClr val="00B0F0"/>
                </a:solidFill>
                <a:sym typeface="Arial"/>
              </a:rPr>
              <a:t>u</a:t>
            </a:r>
            <a:r>
              <a:rPr lang="en-US" sz="1600" b="0" i="0" u="none" strike="noStrike" cap="none" dirty="0">
                <a:solidFill>
                  <a:srgbClr val="00B0F0"/>
                </a:solidFill>
                <a:sym typeface="Arial"/>
              </a:rPr>
              <a:t>:({*}世界{*}美しい{*})</a:t>
            </a:r>
            <a:r>
              <a:rPr lang="en-US" sz="1600" dirty="0">
                <a:solidFill>
                  <a:srgbClr val="00B0F0"/>
                </a:solidFill>
              </a:rPr>
              <a:t> </a:t>
            </a:r>
            <a:r>
              <a:rPr lang="en-US" sz="1600" b="0" i="0" u="none" strike="noStrike" cap="none" dirty="0">
                <a:solidFill>
                  <a:srgbClr val="00B0F0"/>
                </a:solidFill>
                <a:sym typeface="Arial"/>
              </a:rPr>
              <a:t>[そなた クレオパトラ 楊貴妃]じゃ</a:t>
            </a: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　　「鏡よ鏡、世界で一番美しいのは？」→「そなたじゃ」</a:t>
            </a:r>
            <a:r>
              <a:rPr lang="en-US" sz="1600" dirty="0"/>
              <a:t>の次</a:t>
            </a:r>
            <a:r>
              <a:rPr lang="en-US" sz="1600" b="0" i="0" u="none" strike="noStrike" cap="none" dirty="0">
                <a:solidFill>
                  <a:srgbClr val="1E4E79"/>
                </a:solidFill>
                <a:sym typeface="Arial"/>
              </a:rPr>
              <a:t>「クレオパトラじゃ」</a:t>
            </a:r>
            <a:r>
              <a:rPr lang="en-US" sz="1600" dirty="0"/>
              <a:t>の次</a:t>
            </a:r>
            <a:r>
              <a:rPr lang="en-US" sz="1600" b="0" i="0" u="none" strike="noStrike" cap="none" dirty="0">
                <a:solidFill>
                  <a:srgbClr val="1E4E79"/>
                </a:solidFill>
                <a:sym typeface="Arial"/>
              </a:rPr>
              <a:t>「楊貴妃じゃ」</a:t>
            </a:r>
          </a:p>
          <a:p>
            <a:pPr marL="0" marR="0" lvl="0" indent="0" algn="l" rtl="0">
              <a:lnSpc>
                <a:spcPct val="100000"/>
              </a:lnSpc>
              <a:spcBef>
                <a:spcPts val="0"/>
              </a:spcBef>
              <a:spcAft>
                <a:spcPts val="0"/>
              </a:spcAft>
              <a:buClr>
                <a:srgbClr val="1E4E79"/>
              </a:buClr>
              <a:buSzPct val="25000"/>
              <a:buFont typeface="Arial"/>
              <a:buNone/>
            </a:pPr>
            <a:endParaRPr sz="1600" dirty="0"/>
          </a:p>
          <a:p>
            <a:pPr marL="0" lvl="0" indent="-50800" rtl="0">
              <a:lnSpc>
                <a:spcPct val="100000"/>
              </a:lnSpc>
              <a:spcBef>
                <a:spcPts val="0"/>
              </a:spcBef>
              <a:buClr>
                <a:schemeClr val="dk1"/>
              </a:buClr>
              <a:buSzPct val="50000"/>
              <a:buFont typeface="Arial"/>
              <a:buNone/>
            </a:pPr>
            <a:r>
              <a:rPr lang="en-US" sz="1600" dirty="0"/>
              <a:t>6. 複数のランダムな返答を用意する。</a:t>
            </a:r>
          </a:p>
          <a:p>
            <a:pPr marL="0" lvl="0" indent="-50800" rtl="0">
              <a:lnSpc>
                <a:spcPct val="100000"/>
              </a:lnSpc>
              <a:spcBef>
                <a:spcPts val="0"/>
              </a:spcBef>
              <a:buClr>
                <a:schemeClr val="dk1"/>
              </a:buClr>
              <a:buSzPct val="50000"/>
              <a:buFont typeface="Arial"/>
              <a:buNone/>
            </a:pPr>
            <a:endParaRPr sz="1600" dirty="0"/>
          </a:p>
          <a:p>
            <a:pPr marL="0" lvl="0" indent="0" rtl="0">
              <a:lnSpc>
                <a:spcPct val="100000"/>
              </a:lnSpc>
              <a:spcBef>
                <a:spcPts val="0"/>
              </a:spcBef>
              <a:buClr>
                <a:srgbClr val="1E4E79"/>
              </a:buClr>
              <a:buSzPct val="25000"/>
              <a:buFont typeface="Arial"/>
              <a:buNone/>
            </a:pPr>
            <a:r>
              <a:rPr lang="en-US" sz="1600" dirty="0"/>
              <a:t>　</a:t>
            </a:r>
            <a:r>
              <a:rPr lang="en-US" sz="1600" dirty="0" err="1"/>
              <a:t>例）</a:t>
            </a:r>
            <a:r>
              <a:rPr lang="en-US" sz="1600" dirty="0" err="1">
                <a:solidFill>
                  <a:srgbClr val="00B0F0"/>
                </a:solidFill>
              </a:rPr>
              <a:t>u</a:t>
            </a:r>
            <a:r>
              <a:rPr lang="en-US" sz="1600" dirty="0">
                <a:solidFill>
                  <a:srgbClr val="00B0F0"/>
                </a:solidFill>
              </a:rPr>
              <a:t>:({*}世界{*}美しい{*}) ^rand[そなた クレオパトラ 楊貴妃]じゃ</a:t>
            </a:r>
          </a:p>
          <a:p>
            <a:pPr marL="0" lvl="0" indent="0" rtl="0">
              <a:lnSpc>
                <a:spcPct val="100000"/>
              </a:lnSpc>
              <a:spcBef>
                <a:spcPts val="0"/>
              </a:spcBef>
              <a:buClr>
                <a:srgbClr val="1E4E79"/>
              </a:buClr>
              <a:buSzPct val="25000"/>
              <a:buFont typeface="Arial"/>
              <a:buNone/>
            </a:pPr>
            <a:r>
              <a:rPr lang="en-US" sz="1600" dirty="0"/>
              <a:t>　　「鏡よ鏡、世界で一番美しいのは？」→「</a:t>
            </a:r>
            <a:r>
              <a:rPr lang="en-US" sz="1600" dirty="0" err="1"/>
              <a:t>そなたじゃ」or「クレオパトラじゃ」or「楊貴妃じゃ</a:t>
            </a:r>
            <a:r>
              <a:rPr lang="en-US" sz="1600" dirty="0"/>
              <a:t>」</a:t>
            </a:r>
          </a:p>
          <a:p>
            <a:pPr marL="0" lvl="0" indent="0" rtl="0">
              <a:lnSpc>
                <a:spcPct val="100000"/>
              </a:lnSpc>
              <a:spcBef>
                <a:spcPts val="0"/>
              </a:spcBef>
              <a:buClr>
                <a:srgbClr val="1E4E79"/>
              </a:buClr>
              <a:buSzPct val="25000"/>
              <a:buFont typeface="Arial"/>
              <a:buNone/>
            </a:pPr>
            <a:endParaRPr sz="1600" dirty="0"/>
          </a:p>
          <a:p>
            <a:pPr marL="0" lvl="0" indent="-50800" rtl="0">
              <a:lnSpc>
                <a:spcPct val="100000"/>
              </a:lnSpc>
              <a:spcBef>
                <a:spcPts val="0"/>
              </a:spcBef>
              <a:buClr>
                <a:schemeClr val="dk1"/>
              </a:buClr>
              <a:buSzPct val="50000"/>
              <a:buFont typeface="Arial"/>
              <a:buNone/>
            </a:pPr>
            <a:r>
              <a:rPr lang="en-US" sz="1600" dirty="0"/>
              <a:t>7. 類義語をあらかじめ設定する。</a:t>
            </a:r>
          </a:p>
          <a:p>
            <a:pPr marL="0" lvl="0" indent="-50800" rtl="0">
              <a:lnSpc>
                <a:spcPct val="100000"/>
              </a:lnSpc>
              <a:spcBef>
                <a:spcPts val="0"/>
              </a:spcBef>
              <a:buClr>
                <a:schemeClr val="dk1"/>
              </a:buClr>
              <a:buSzPct val="50000"/>
              <a:buFont typeface="Arial"/>
              <a:buNone/>
            </a:pPr>
            <a:endParaRPr sz="1600" dirty="0"/>
          </a:p>
          <a:p>
            <a:pPr marL="0" lvl="0" indent="0" rtl="0">
              <a:lnSpc>
                <a:spcPct val="100000"/>
              </a:lnSpc>
              <a:spcBef>
                <a:spcPts val="0"/>
              </a:spcBef>
              <a:buClr>
                <a:srgbClr val="1E4E79"/>
              </a:buClr>
              <a:buSzPct val="25000"/>
              <a:buFont typeface="Arial"/>
              <a:buNone/>
            </a:pPr>
            <a:r>
              <a:rPr lang="en-US" sz="1600" dirty="0"/>
              <a:t>　</a:t>
            </a:r>
            <a:r>
              <a:rPr lang="en-US" sz="1600" dirty="0" err="1"/>
              <a:t>例）</a:t>
            </a:r>
            <a:r>
              <a:rPr lang="en-US" sz="1600" dirty="0" err="1">
                <a:solidFill>
                  <a:srgbClr val="00B0F0"/>
                </a:solidFill>
              </a:rPr>
              <a:t>concept</a:t>
            </a:r>
            <a:r>
              <a:rPr lang="en-US" sz="1600" dirty="0">
                <a:solidFill>
                  <a:srgbClr val="00B0F0"/>
                </a:solidFill>
              </a:rPr>
              <a:t>:(beautiful) [美しい きれい かわいい]</a:t>
            </a:r>
          </a:p>
          <a:p>
            <a:pPr marL="317500" lvl="0" indent="330200" rtl="0">
              <a:lnSpc>
                <a:spcPct val="100000"/>
              </a:lnSpc>
              <a:spcBef>
                <a:spcPts val="0"/>
              </a:spcBef>
              <a:buClr>
                <a:srgbClr val="1E4E79"/>
              </a:buClr>
              <a:buSzPct val="25000"/>
              <a:buFont typeface="Arial"/>
              <a:buNone/>
            </a:pPr>
            <a:r>
              <a:rPr lang="en-US" sz="1600" dirty="0">
                <a:solidFill>
                  <a:srgbClr val="00B0F0"/>
                </a:solidFill>
              </a:rPr>
              <a:t>u:({*}世界{*}~beautiful{*})そなたじゃ</a:t>
            </a:r>
          </a:p>
          <a:p>
            <a:pPr marL="0" lvl="0" indent="0" rtl="0">
              <a:lnSpc>
                <a:spcPct val="100000"/>
              </a:lnSpc>
              <a:spcBef>
                <a:spcPts val="0"/>
              </a:spcBef>
              <a:buClr>
                <a:srgbClr val="1E4E79"/>
              </a:buClr>
              <a:buSzPct val="25000"/>
              <a:buFont typeface="Arial"/>
              <a:buNone/>
            </a:pPr>
            <a:r>
              <a:rPr lang="en-US" sz="1600" dirty="0"/>
              <a:t>　　「</a:t>
            </a:r>
            <a:r>
              <a:rPr lang="en-US" sz="1600" dirty="0" err="1"/>
              <a:t>鏡よ鏡、世界で一番（美しいorきれいorかわいい）のは</a:t>
            </a:r>
            <a:r>
              <a:rPr lang="en-US" sz="1600" dirty="0"/>
              <a:t>？」　→　「そなたじゃ」</a:t>
            </a:r>
          </a:p>
        </p:txBody>
      </p:sp>
      <p:sp>
        <p:nvSpPr>
          <p:cNvPr id="781" name="Shape 7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a:solidFill>
                  <a:schemeClr val="lt1"/>
                </a:solidFill>
              </a:rPr>
              <a:t>Ex　高度な対話を実現しよう</a:t>
            </a:r>
          </a:p>
        </p:txBody>
      </p:sp>
      <p:sp>
        <p:nvSpPr>
          <p:cNvPr id="782" name="Shape 78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64</a:t>
            </a:fld>
            <a:endParaRPr lang="en-US"/>
          </a:p>
        </p:txBody>
      </p:sp>
      <p:pic>
        <p:nvPicPr>
          <p:cNvPr id="783" name="Shape 78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84" name="Shape 78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会話の流れ　サブルール</a:t>
            </a:r>
          </a:p>
        </p:txBody>
      </p:sp>
      <p:sp>
        <p:nvSpPr>
          <p:cNvPr id="790" name="Shape 79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会話の流れをつくるには、先ほどの例を応用し</a:t>
            </a:r>
            <a:r>
              <a:rPr lang="en-US" dirty="0"/>
              <a:t>、サブルール </a:t>
            </a:r>
            <a:r>
              <a:rPr lang="en-US" sz="1700" b="0" i="0" u="none" strike="noStrike" cap="none" dirty="0">
                <a:solidFill>
                  <a:srgbClr val="00B0F0"/>
                </a:solidFill>
                <a:sym typeface="Arial"/>
              </a:rPr>
              <a:t>u1,u2,u3,</a:t>
            </a:r>
            <a:r>
              <a:rPr lang="en-US" sz="1700" b="0" i="0" u="none" strike="noStrike" cap="none" dirty="0">
                <a:solidFill>
                  <a:srgbClr val="1E4E79"/>
                </a:solidFill>
                <a:sym typeface="Arial"/>
              </a:rPr>
              <a:t>...を用います。</a:t>
            </a:r>
          </a:p>
          <a:p>
            <a:pPr marL="0" lvl="0" indent="0" rtl="0">
              <a:spcBef>
                <a:spcPts val="0"/>
              </a:spcBef>
              <a:buClr>
                <a:srgbClr val="1E4E79"/>
              </a:buClr>
              <a:buSzPct val="25000"/>
              <a:buFont typeface="Arial"/>
              <a:buNone/>
            </a:pPr>
            <a:r>
              <a:rPr lang="en-US" dirty="0"/>
              <a:t>ある受け答えをした後にのみ、特定の受け答えを有効にしたい場合などに有用です。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err="1"/>
              <a:t>下記の例ではDialogボックスが実行された時、認識可能なルールは</a:t>
            </a:r>
            <a:r>
              <a:rPr lang="en-US" dirty="0" err="1">
                <a:solidFill>
                  <a:srgbClr val="00B0F0"/>
                </a:solidFill>
              </a:rPr>
              <a:t>u</a:t>
            </a:r>
            <a:r>
              <a:rPr lang="en-US" dirty="0">
                <a:solidFill>
                  <a:srgbClr val="00B0F0"/>
                </a:solidFill>
              </a:rPr>
              <a:t>:(こんにちは)</a:t>
            </a:r>
            <a:r>
              <a:rPr lang="en-US" dirty="0">
                <a:solidFill>
                  <a:srgbClr val="1E4E79"/>
                </a:solidFill>
              </a:rPr>
              <a:t>のみです。</a:t>
            </a:r>
          </a:p>
          <a:p>
            <a:pPr marL="0" marR="0" lvl="0" indent="0" algn="l" rtl="0">
              <a:lnSpc>
                <a:spcPct val="90000"/>
              </a:lnSpc>
              <a:spcBef>
                <a:spcPts val="0"/>
              </a:spcBef>
              <a:spcAft>
                <a:spcPts val="0"/>
              </a:spcAft>
              <a:buClr>
                <a:srgbClr val="1E4E79"/>
              </a:buClr>
              <a:buSzPct val="25000"/>
              <a:buFont typeface="Arial"/>
              <a:buNone/>
            </a:pPr>
            <a:r>
              <a:rPr lang="en-US" dirty="0">
                <a:solidFill>
                  <a:srgbClr val="1E4E79"/>
                </a:solidFill>
              </a:rPr>
              <a:t>人間が「こんにちは」と問いかけた後は、</a:t>
            </a:r>
            <a:r>
              <a:rPr lang="en-US" dirty="0">
                <a:solidFill>
                  <a:srgbClr val="00B0F0"/>
                </a:solidFill>
              </a:rPr>
              <a:t>u1:([はい 飼ってる])</a:t>
            </a:r>
            <a:r>
              <a:rPr lang="en-US" dirty="0">
                <a:solidFill>
                  <a:srgbClr val="1E4E79"/>
                </a:solidFill>
              </a:rPr>
              <a:t>と</a:t>
            </a:r>
            <a:r>
              <a:rPr lang="en-US" dirty="0">
                <a:solidFill>
                  <a:srgbClr val="00B0F0"/>
                </a:solidFill>
              </a:rPr>
              <a:t>u1:([いいえ 飼ってない])</a:t>
            </a:r>
            <a:r>
              <a:rPr lang="en-US" dirty="0">
                <a:solidFill>
                  <a:srgbClr val="1E4E79"/>
                </a:solidFill>
              </a:rPr>
              <a:t>が</a:t>
            </a:r>
          </a:p>
          <a:p>
            <a:pPr marL="0" marR="0" lvl="0" indent="0" algn="l" rtl="0">
              <a:lnSpc>
                <a:spcPct val="90000"/>
              </a:lnSpc>
              <a:spcBef>
                <a:spcPts val="0"/>
              </a:spcBef>
              <a:spcAft>
                <a:spcPts val="0"/>
              </a:spcAft>
              <a:buClr>
                <a:srgbClr val="1E4E79"/>
              </a:buClr>
              <a:buSzPct val="25000"/>
              <a:buFont typeface="Arial"/>
              <a:buNone/>
            </a:pPr>
            <a:r>
              <a:rPr lang="en-US" dirty="0">
                <a:solidFill>
                  <a:srgbClr val="1E4E79"/>
                </a:solidFill>
              </a:rPr>
              <a:t>認識可能な対象になります。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a:solidFill>
                  <a:srgbClr val="00B0F0"/>
                </a:solidFill>
                <a:sym typeface="Arial"/>
              </a:rPr>
              <a:t>u:(こんにちは)こんにちは。ところでペット飼っていますか？</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u1:([はい 飼ってる])そうですか、飼っているペットは、犬、猫、それ以外？</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smtClean="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:(犬{*})わんわん。犬って賢いですよね！</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:(猫{*})ニャアニャア。猫ってかわいいですよね！</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smtClean="0">
                <a:solidFill>
                  <a:srgbClr val="00B0F0"/>
                </a:solidFill>
                <a:sym typeface="Arial"/>
              </a:rPr>
              <a:t>u2</a:t>
            </a:r>
            <a:r>
              <a:rPr lang="en-US" sz="1700" b="0" i="0" u="none" strike="noStrike" cap="none" dirty="0">
                <a:solidFill>
                  <a:srgbClr val="00B0F0"/>
                </a:solidFill>
                <a:sym typeface="Arial"/>
              </a:rPr>
              <a:t>:(それ以外{*})どんなペットですか？興味あります！</a:t>
            </a: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u1</a:t>
            </a:r>
            <a:r>
              <a:rPr lang="en-US" sz="1700" b="0" i="0" u="none" strike="noStrike" cap="none" dirty="0">
                <a:solidFill>
                  <a:srgbClr val="00B0F0"/>
                </a:solidFill>
                <a:sym typeface="Arial"/>
              </a:rPr>
              <a:t>:([いいえ 飼ってない])</a:t>
            </a:r>
            <a:r>
              <a:rPr lang="en-US" sz="1700" b="0" i="0" u="none" strike="noStrike" cap="none" dirty="0" err="1">
                <a:solidFill>
                  <a:srgbClr val="00B0F0"/>
                </a:solidFill>
                <a:sym typeface="Arial"/>
              </a:rPr>
              <a:t>そうですか。ぜひNAOを置いてください</a:t>
            </a:r>
            <a:r>
              <a:rPr lang="en-US" sz="1700" b="0" i="0" u="none" strike="noStrike" cap="none" dirty="0">
                <a:solidFill>
                  <a:srgbClr val="00B0F0"/>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p:txBody>
      </p:sp>
      <p:sp>
        <p:nvSpPr>
          <p:cNvPr id="791" name="Shape 79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792" name="Shape 79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65</a:t>
            </a:fld>
            <a:endParaRPr lang="en-US"/>
          </a:p>
        </p:txBody>
      </p:sp>
      <p:pic>
        <p:nvPicPr>
          <p:cNvPr id="793" name="Shape 79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794" name="Shape 79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メモリイベントとの連携</a:t>
            </a:r>
          </a:p>
        </p:txBody>
      </p:sp>
      <p:sp>
        <p:nvSpPr>
          <p:cNvPr id="800" name="Shape 80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NAOの内部メモリと連携してNAOを動かすこともできます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具体例</a:t>
            </a:r>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e:RightBumperPressed</a:t>
            </a:r>
            <a:r>
              <a:rPr lang="en-US" sz="1700" b="0" i="0" u="none" strike="noStrike" cap="none" dirty="0">
                <a:solidFill>
                  <a:srgbClr val="00B0F0"/>
                </a:solidFill>
                <a:sym typeface="Arial"/>
              </a:rPr>
              <a:t>)蹴らないで</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右側のバンパーが押されると同時に発話。</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e:onStart</a:t>
            </a:r>
            <a:r>
              <a:rPr lang="en-US" sz="1700" b="0" i="0" u="none" strike="noStrike" cap="none" dirty="0">
                <a:solidFill>
                  <a:srgbClr val="00B0F0"/>
                </a:solidFill>
                <a:sym typeface="Arial"/>
              </a:rPr>
              <a:t>)こんにちは。はじめまして！</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ボックスのonStartが刺激されると同時に発話</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00B0F0"/>
              </a:buClr>
              <a:buSzPct val="100000"/>
              <a:buFont typeface="Arial"/>
              <a:buChar char="•"/>
            </a:pPr>
            <a:r>
              <a:rPr lang="en-US" sz="1700" b="0" i="0" u="none" strike="noStrike" cap="none" dirty="0">
                <a:solidFill>
                  <a:srgbClr val="00B0F0"/>
                </a:solidFill>
                <a:sym typeface="Arial"/>
              </a:rPr>
              <a:t>u:(</a:t>
            </a:r>
            <a:r>
              <a:rPr lang="en-US" sz="1700" b="0" i="0" u="none" strike="noStrike" cap="none" dirty="0" err="1">
                <a:solidFill>
                  <a:srgbClr val="00B0F0"/>
                </a:solidFill>
                <a:sym typeface="Arial"/>
              </a:rPr>
              <a:t>e:Dialog</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NotUnderstood</a:t>
            </a:r>
            <a:r>
              <a:rPr lang="en-US" sz="1700" b="0" i="0" u="none" strike="noStrike" cap="none" dirty="0">
                <a:solidFill>
                  <a:srgbClr val="00B0F0"/>
                </a:solidFill>
                <a:sym typeface="Arial"/>
              </a:rPr>
              <a:t>)え？なんじゃ？も</a:t>
            </a:r>
            <a:r>
              <a:rPr lang="en-US" dirty="0">
                <a:solidFill>
                  <a:srgbClr val="00B0F0"/>
                </a:solidFill>
              </a:rPr>
              <a:t>う</a:t>
            </a:r>
            <a:r>
              <a:rPr lang="en-US" sz="1700" b="0" i="0" u="none" strike="noStrike" cap="none" dirty="0">
                <a:solidFill>
                  <a:srgbClr val="00B0F0"/>
                </a:solidFill>
                <a:sym typeface="Arial"/>
              </a:rPr>
              <a:t>一回。</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NAOが言葉を聞き取れなかったときに書き込まれるメモリをキーに発話</a:t>
            </a:r>
            <a:endParaRPr lang="en-US"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dirty="0"/>
              <a:t>		</a:t>
            </a:r>
            <a:r>
              <a:rPr lang="en-US" dirty="0" err="1">
                <a:solidFill>
                  <a:srgbClr val="00B0F0"/>
                </a:solidFill>
              </a:rPr>
              <a:t>u:</a:t>
            </a:r>
            <a:r>
              <a:rPr lang="en-US" dirty="0" err="1"/>
              <a:t>で定義したルールのいずれにも当てはまらなかった場合に発火します</a:t>
            </a:r>
            <a:r>
              <a:rPr lang="en-US" dirty="0"/>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※この際のメモリイベントはオリジナルのイベントでも構いません。</a:t>
            </a:r>
          </a:p>
        </p:txBody>
      </p:sp>
      <p:sp>
        <p:nvSpPr>
          <p:cNvPr id="801" name="Shape 80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02" name="Shape 8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66</a:t>
            </a:fld>
            <a:endParaRPr lang="en-US"/>
          </a:p>
        </p:txBody>
      </p:sp>
      <p:pic>
        <p:nvPicPr>
          <p:cNvPr id="803" name="Shape 8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04" name="Shape 80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rgbClr val="434343"/>
                </a:solidFill>
              </a:rPr>
              <a:t>様々なリアクション</a:t>
            </a:r>
          </a:p>
        </p:txBody>
      </p:sp>
      <p:sp>
        <p:nvSpPr>
          <p:cNvPr id="810" name="Shape 81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さらに、NAOの返答に様々な付加機能をつけることができます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読み上げの表現力</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NAOが読み上げるときの音程や速さを指定することができます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例） </a:t>
            </a:r>
            <a:r>
              <a:rPr lang="en-US" sz="1700" b="0" i="0" u="none" strike="noStrike" cap="none" dirty="0">
                <a:solidFill>
                  <a:srgbClr val="00B0F0"/>
                </a:solidFill>
                <a:sym typeface="Arial"/>
              </a:rPr>
              <a:t>\pau=500\</a:t>
            </a:r>
            <a:r>
              <a:rPr lang="en-US" sz="1700" b="0" i="0" u="none" strike="noStrike" cap="none" dirty="0">
                <a:solidFill>
                  <a:srgbClr val="1E4E79"/>
                </a:solidFill>
                <a:sym typeface="Arial"/>
              </a:rPr>
              <a:t>(</a:t>
            </a:r>
            <a:r>
              <a:rPr lang="en-US" sz="1700" b="0" i="0" u="none" strike="noStrike" cap="none" dirty="0" err="1">
                <a:solidFill>
                  <a:srgbClr val="1E4E79"/>
                </a:solidFill>
                <a:sym typeface="Arial"/>
              </a:rPr>
              <a:t>待機ms</a:t>
            </a:r>
            <a:r>
              <a:rPr lang="en-US" sz="1700" b="0" i="0" u="none" strike="noStrike" cap="none" dirty="0">
                <a:solidFill>
                  <a:srgbClr val="1E4E79"/>
                </a:solidFill>
                <a:sym typeface="Arial"/>
              </a:rPr>
              <a:t>)や</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rspd</a:t>
            </a:r>
            <a:r>
              <a:rPr lang="en-US" sz="1700" b="0" i="0" u="none" strike="noStrike" cap="none" dirty="0">
                <a:solidFill>
                  <a:srgbClr val="00B0F0"/>
                </a:solidFill>
                <a:sym typeface="Arial"/>
              </a:rPr>
              <a:t>=100\</a:t>
            </a:r>
            <a:r>
              <a:rPr lang="en-US" sz="1700" b="0" i="0" u="none" strike="noStrike" cap="none" dirty="0">
                <a:solidFill>
                  <a:srgbClr val="1E4E79"/>
                </a:solidFill>
                <a:sym typeface="Arial"/>
              </a:rPr>
              <a:t>(速さ 50~400)、</a:t>
            </a:r>
            <a:r>
              <a:rPr lang="en-US" sz="1700" b="0" i="0" u="none" strike="noStrike" cap="none" dirty="0">
                <a:solidFill>
                  <a:srgbClr val="00B0F0"/>
                </a:solidFill>
                <a:sym typeface="Arial"/>
              </a:rPr>
              <a:t>\</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=200\</a:t>
            </a:r>
            <a:r>
              <a:rPr lang="en-US" sz="1700" b="0" i="0" u="none" strike="noStrike" cap="none" dirty="0">
                <a:solidFill>
                  <a:srgbClr val="1E4E79"/>
                </a:solidFill>
                <a:sym typeface="Arial"/>
              </a:rPr>
              <a:t>(音程 50~200)</a:t>
            </a:r>
          </a:p>
          <a:p>
            <a:pPr marL="0" marR="0" lvl="0" indent="0" algn="l" rtl="0">
              <a:lnSpc>
                <a:spcPct val="90000"/>
              </a:lnSpc>
              <a:spcBef>
                <a:spcPts val="0"/>
              </a:spcBef>
              <a:spcAft>
                <a:spcPts val="0"/>
              </a:spcAft>
              <a:buClr>
                <a:srgbClr val="1E4E79"/>
              </a:buClr>
              <a:buSzPct val="25000"/>
              <a:buFont typeface="Arial"/>
              <a:buNone/>
            </a:pPr>
            <a:endParaRPr dirty="0"/>
          </a:p>
          <a:p>
            <a:pPr marL="127000" marR="0" lvl="0" indent="-69850" algn="l" rtl="0">
              <a:lnSpc>
                <a:spcPct val="90000"/>
              </a:lnSpc>
              <a:spcBef>
                <a:spcPts val="0"/>
              </a:spcBef>
              <a:spcAft>
                <a:spcPts val="0"/>
              </a:spcAft>
              <a:buClr>
                <a:srgbClr val="1E4E79"/>
              </a:buClr>
              <a:buSzPct val="100000"/>
              <a:buFont typeface="Arial"/>
              <a:buChar char="•"/>
            </a:pPr>
            <a:r>
              <a:rPr lang="en-US" sz="1700" b="0" i="0" u="none" strike="noStrike" cap="none" dirty="0">
                <a:solidFill>
                  <a:srgbClr val="00B0F0"/>
                </a:solidFill>
                <a:sym typeface="Arial"/>
              </a:rPr>
              <a:t>^start,^wait,^</a:t>
            </a:r>
            <a:r>
              <a:rPr lang="en-US" sz="1700" b="0" i="0" u="none" strike="noStrike" cap="none" dirty="0" err="1">
                <a:solidFill>
                  <a:srgbClr val="00B0F0"/>
                </a:solidFill>
                <a:sym typeface="Arial"/>
              </a:rPr>
              <a:t>run</a:t>
            </a:r>
            <a:r>
              <a:rPr lang="en-US" sz="1700" b="0" i="0" u="none" strike="noStrike" cap="none" dirty="0" err="1">
                <a:solidFill>
                  <a:srgbClr val="1E4E79"/>
                </a:solidFill>
                <a:sym typeface="Arial"/>
              </a:rPr>
              <a:t>などによる動きの指定</a:t>
            </a:r>
            <a:endParaRPr lang="en-US"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例）</a:t>
            </a:r>
            <a:r>
              <a:rPr lang="en-US" sz="1700" b="0" i="0" u="none" strike="noStrike" cap="none" dirty="0" err="1">
                <a:solidFill>
                  <a:srgbClr val="00B0F0"/>
                </a:solidFill>
                <a:sym typeface="Arial"/>
              </a:rPr>
              <a:t>u</a:t>
            </a:r>
            <a:r>
              <a:rPr lang="en-US" sz="1700" b="0" i="0" u="none" strike="noStrike" cap="none" dirty="0">
                <a:solidFill>
                  <a:srgbClr val="00B0F0"/>
                </a:solidFill>
                <a:sym typeface="Arial"/>
              </a:rPr>
              <a:t>:(こんにちは)</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dirty="0">
                <a:solidFill>
                  <a:srgbClr val="00B0F0"/>
                </a:solidFill>
              </a:rPr>
              <a:t>		</a:t>
            </a:r>
            <a:r>
              <a:rPr lang="en-US" sz="1700" b="0" i="0" u="none" strike="noStrike" cap="none" dirty="0">
                <a:solidFill>
                  <a:srgbClr val="00B0F0"/>
                </a:solidFill>
                <a:sym typeface="Arial"/>
              </a:rPr>
              <a:t>^start(animations/Stand/Gestures/Hey_2)</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	\</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=170\こんにちは。はじめまして！\</a:t>
            </a:r>
            <a:r>
              <a:rPr lang="en-US" sz="1700" b="0" i="0" u="none" strike="noStrike" cap="none" dirty="0" err="1">
                <a:solidFill>
                  <a:srgbClr val="00B0F0"/>
                </a:solidFill>
                <a:sym typeface="Arial"/>
              </a:rPr>
              <a:t>vct</a:t>
            </a:r>
            <a:r>
              <a:rPr lang="en-US" sz="1700" b="0" i="0" u="none" strike="noStrike" cap="none" dirty="0">
                <a:solidFill>
                  <a:srgbClr val="00B0F0"/>
                </a:solidFill>
                <a:sym typeface="Arial"/>
              </a:rPr>
              <a:t>=100\</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00B0F0"/>
                </a:solidFill>
                <a:sym typeface="Arial"/>
              </a:rPr>
              <a:t>              	</a:t>
            </a:r>
            <a:r>
              <a:rPr lang="en-US" sz="1700" b="0" i="0" u="none" strike="noStrike" cap="none" dirty="0" smtClean="0">
                <a:solidFill>
                  <a:srgbClr val="00B0F0"/>
                </a:solidFill>
                <a:sym typeface="Arial"/>
              </a:rPr>
              <a:t>^</a:t>
            </a:r>
            <a:r>
              <a:rPr lang="en-US" sz="1700" b="0" i="0" u="none" strike="noStrike" cap="none" dirty="0">
                <a:solidFill>
                  <a:srgbClr val="00B0F0"/>
                </a:solidFill>
                <a:sym typeface="Arial"/>
              </a:rPr>
              <a:t>wait(animations/Stand/Gestures/Hey_2)</a:t>
            </a:r>
          </a:p>
          <a:p>
            <a:pPr marL="0" marR="0" lvl="0" indent="0" algn="l" rtl="0">
              <a:lnSpc>
                <a:spcPct val="90000"/>
              </a:lnSpc>
              <a:spcBef>
                <a:spcPts val="0"/>
              </a:spcBef>
              <a:spcAft>
                <a:spcPts val="0"/>
              </a:spcAft>
              <a:buClr>
                <a:srgbClr val="1E4E79"/>
              </a:buClr>
              <a:buSzPct val="25000"/>
              <a:buFont typeface="Arial"/>
              <a:buNone/>
            </a:pPr>
            <a:endParaRPr dirty="0">
              <a:solidFill>
                <a:srgbClr val="00B0F0"/>
              </a:solidFill>
            </a:endParaRPr>
          </a:p>
          <a:p>
            <a:pPr marL="0" marR="0" lvl="0" indent="0" algn="l" rtl="0">
              <a:lnSpc>
                <a:spcPct val="90000"/>
              </a:lnSpc>
              <a:spcBef>
                <a:spcPts val="0"/>
              </a:spcBef>
              <a:spcAft>
                <a:spcPts val="0"/>
              </a:spcAft>
              <a:buClr>
                <a:srgbClr val="1E4E79"/>
              </a:buClr>
              <a:buSzPct val="25000"/>
              <a:buFont typeface="Arial"/>
              <a:buNone/>
            </a:pPr>
            <a:r>
              <a:rPr lang="en-US" dirty="0"/>
              <a:t>	※ステップ4「Animated </a:t>
            </a:r>
            <a:r>
              <a:rPr lang="en-US" dirty="0" err="1"/>
              <a:t>Say」参照</a:t>
            </a:r>
            <a:endParaRPr lang="en-US" dirty="0"/>
          </a:p>
        </p:txBody>
      </p:sp>
      <p:sp>
        <p:nvSpPr>
          <p:cNvPr id="811" name="Shape 81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12" name="Shape 81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67</a:t>
            </a:fld>
            <a:endParaRPr lang="en-US"/>
          </a:p>
        </p:txBody>
      </p:sp>
      <p:pic>
        <p:nvPicPr>
          <p:cNvPr id="813" name="Shape 81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14" name="Shape 814"/>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外部ボックスとの連携</a:t>
            </a:r>
          </a:p>
        </p:txBody>
      </p:sp>
      <p:sp>
        <p:nvSpPr>
          <p:cNvPr id="820" name="Shape 8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None/>
            </a:pPr>
            <a:r>
              <a:rPr lang="en-US" dirty="0" err="1"/>
              <a:t>以下のように設定することでDialogボックスと外部ボックスを連携することも可能です</a:t>
            </a:r>
            <a:r>
              <a:rPr lang="en-US" dirty="0"/>
              <a:t>。</a:t>
            </a:r>
          </a:p>
          <a:p>
            <a:pPr marL="0" lvl="0" indent="0" rtl="0">
              <a:spcBef>
                <a:spcPts val="0"/>
              </a:spcBef>
              <a:buNone/>
            </a:pPr>
            <a:endParaRPr dirty="0"/>
          </a:p>
          <a:p>
            <a:pPr marL="0" lvl="0" indent="0" rtl="0">
              <a:spcBef>
                <a:spcPts val="0"/>
              </a:spcBef>
              <a:buClr>
                <a:srgbClr val="1E4E79"/>
              </a:buClr>
              <a:buSzPct val="25000"/>
              <a:buFont typeface="Arial"/>
              <a:buNone/>
            </a:pPr>
            <a:r>
              <a:rPr lang="en-US" dirty="0" err="1"/>
              <a:t>Dialogボックスの出力側に</a:t>
            </a:r>
            <a:r>
              <a:rPr lang="en-US" dirty="0" err="1">
                <a:solidFill>
                  <a:srgbClr val="00B0F0"/>
                </a:solidFill>
              </a:rPr>
              <a:t>onWalk</a:t>
            </a:r>
            <a:r>
              <a:rPr lang="en-US" dirty="0" err="1">
                <a:solidFill>
                  <a:srgbClr val="1E4E79"/>
                </a:solidFill>
              </a:rPr>
              <a:t>と</a:t>
            </a:r>
            <a:r>
              <a:rPr lang="en-US" dirty="0" err="1"/>
              <a:t>いう端子を追加し、Dialogの応答側に</a:t>
            </a:r>
            <a:endParaRPr lang="en-US" dirty="0"/>
          </a:p>
          <a:p>
            <a:pPr marL="0" lvl="0" indent="0" rtl="0">
              <a:spcBef>
                <a:spcPts val="0"/>
              </a:spcBef>
              <a:buClr>
                <a:srgbClr val="1E4E79"/>
              </a:buClr>
              <a:buSzPct val="25000"/>
              <a:buFont typeface="Arial"/>
              <a:buNone/>
            </a:pPr>
            <a:r>
              <a:rPr lang="en-US" dirty="0">
                <a:solidFill>
                  <a:srgbClr val="00B0F0"/>
                </a:solidFill>
              </a:rPr>
              <a:t>$</a:t>
            </a:r>
            <a:r>
              <a:rPr lang="en-US" dirty="0" err="1">
                <a:solidFill>
                  <a:srgbClr val="00B0F0"/>
                </a:solidFill>
              </a:rPr>
              <a:t>onWalk</a:t>
            </a:r>
            <a:r>
              <a:rPr lang="en-US" dirty="0">
                <a:solidFill>
                  <a:srgbClr val="00B0F0"/>
                </a:solidFill>
              </a:rPr>
              <a:t>=1</a:t>
            </a:r>
            <a:r>
              <a:rPr lang="en-US" dirty="0"/>
              <a:t>と追記すると、出力端子が作動します。</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　</a:t>
            </a:r>
            <a:r>
              <a:rPr lang="en-US" dirty="0" err="1"/>
              <a:t>例）</a:t>
            </a:r>
            <a:r>
              <a:rPr lang="en-US" dirty="0" err="1">
                <a:solidFill>
                  <a:srgbClr val="00B0F0"/>
                </a:solidFill>
              </a:rPr>
              <a:t>u</a:t>
            </a:r>
            <a:r>
              <a:rPr lang="en-US" dirty="0">
                <a:solidFill>
                  <a:srgbClr val="00B0F0"/>
                </a:solidFill>
              </a:rPr>
              <a:t>:(</a:t>
            </a:r>
            <a:r>
              <a:rPr lang="en-US" dirty="0" err="1">
                <a:solidFill>
                  <a:srgbClr val="00B0F0"/>
                </a:solidFill>
              </a:rPr>
              <a:t>e:onStart</a:t>
            </a:r>
            <a:r>
              <a:rPr lang="en-US" dirty="0">
                <a:solidFill>
                  <a:srgbClr val="00B0F0"/>
                </a:solidFill>
              </a:rPr>
              <a:t>) こんにちは。ちょっとだけ散歩してもいいですか？</a:t>
            </a:r>
          </a:p>
          <a:p>
            <a:pPr marL="0" lvl="0" indent="0" rtl="0">
              <a:spcBef>
                <a:spcPts val="0"/>
              </a:spcBef>
              <a:buClr>
                <a:srgbClr val="1E4E79"/>
              </a:buClr>
              <a:buSzPct val="25000"/>
              <a:buFont typeface="Arial"/>
              <a:buNone/>
            </a:pPr>
            <a:r>
              <a:rPr lang="en-US" dirty="0">
                <a:solidFill>
                  <a:srgbClr val="00B0F0"/>
                </a:solidFill>
              </a:rPr>
              <a:t>　　　　	u1:(はい) ありがとう！ $</a:t>
            </a:r>
            <a:r>
              <a:rPr lang="en-US" dirty="0" err="1">
                <a:solidFill>
                  <a:srgbClr val="00B0F0"/>
                </a:solidFill>
              </a:rPr>
              <a:t>onWalk</a:t>
            </a:r>
            <a:r>
              <a:rPr lang="en-US" dirty="0">
                <a:solidFill>
                  <a:srgbClr val="00B0F0"/>
                </a:solidFill>
              </a:rPr>
              <a:t>=1</a:t>
            </a:r>
          </a:p>
          <a:p>
            <a:pPr marL="0" lvl="0" indent="0" rtl="0">
              <a:spcBef>
                <a:spcPts val="0"/>
              </a:spcBef>
              <a:buClr>
                <a:srgbClr val="1E4E79"/>
              </a:buClr>
              <a:buSzPct val="25000"/>
              <a:buFont typeface="Arial"/>
              <a:buNone/>
            </a:pPr>
            <a:r>
              <a:rPr lang="en-US" dirty="0">
                <a:solidFill>
                  <a:srgbClr val="00B0F0"/>
                </a:solidFill>
              </a:rPr>
              <a:t>　　　　	u1:(いいえ) そうですかあ。残念です。</a:t>
            </a:r>
          </a:p>
          <a:p>
            <a:pPr marL="0" lvl="0" indent="0" rtl="0">
              <a:spcBef>
                <a:spcPts val="0"/>
              </a:spcBef>
              <a:buClr>
                <a:srgbClr val="1E4E79"/>
              </a:buClr>
              <a:buSzPct val="25000"/>
              <a:buFont typeface="Arial"/>
              <a:buNone/>
            </a:pPr>
            <a:endParaRPr dirty="0">
              <a:solidFill>
                <a:srgbClr val="00B0F0"/>
              </a:solidFill>
            </a:endParaRPr>
          </a:p>
          <a:p>
            <a:pPr marL="0" lvl="0" indent="0" rtl="0">
              <a:spcBef>
                <a:spcPts val="0"/>
              </a:spcBef>
              <a:buClr>
                <a:srgbClr val="1E4E79"/>
              </a:buClr>
              <a:buSzPct val="25000"/>
              <a:buFont typeface="Arial"/>
              <a:buNone/>
            </a:pPr>
            <a:r>
              <a:rPr lang="en-US" dirty="0">
                <a:solidFill>
                  <a:srgbClr val="1E4E79"/>
                </a:solidFill>
              </a:rPr>
              <a:t>「こんにちは。ちょっとだけ散歩してもいいですか？」→「</a:t>
            </a:r>
            <a:r>
              <a:rPr lang="en-US" dirty="0" err="1">
                <a:solidFill>
                  <a:srgbClr val="1E4E79"/>
                </a:solidFill>
              </a:rPr>
              <a:t>はい」で</a:t>
            </a:r>
            <a:r>
              <a:rPr lang="en-US" dirty="0" err="1">
                <a:solidFill>
                  <a:srgbClr val="00B0F0"/>
                </a:solidFill>
              </a:rPr>
              <a:t>onWalk</a:t>
            </a:r>
            <a:r>
              <a:rPr lang="en-US" dirty="0" err="1">
                <a:solidFill>
                  <a:srgbClr val="1E4E79"/>
                </a:solidFill>
              </a:rPr>
              <a:t>が発火し</a:t>
            </a:r>
            <a:r>
              <a:rPr lang="en-US" dirty="0">
                <a:solidFill>
                  <a:srgbClr val="1E4E79"/>
                </a:solidFill>
              </a:rPr>
              <a:t>、</a:t>
            </a:r>
          </a:p>
          <a:p>
            <a:pPr marL="0" lvl="0" indent="0" rtl="0">
              <a:spcBef>
                <a:spcPts val="0"/>
              </a:spcBef>
              <a:buClr>
                <a:srgbClr val="1E4E79"/>
              </a:buClr>
              <a:buSzPct val="25000"/>
              <a:buFont typeface="Arial"/>
              <a:buNone/>
            </a:pPr>
            <a:r>
              <a:rPr lang="en-US" dirty="0">
                <a:solidFill>
                  <a:srgbClr val="1E4E79"/>
                </a:solidFill>
              </a:rPr>
              <a:t>Move </a:t>
            </a:r>
            <a:r>
              <a:rPr lang="en-US" dirty="0" err="1">
                <a:solidFill>
                  <a:srgbClr val="1E4E79"/>
                </a:solidFill>
              </a:rPr>
              <a:t>Toボックスが作動します</a:t>
            </a:r>
            <a:r>
              <a:rPr lang="en-US" dirty="0">
                <a:solidFill>
                  <a:srgbClr val="1E4E79"/>
                </a:solidFill>
              </a:rPr>
              <a:t>。</a:t>
            </a:r>
          </a:p>
        </p:txBody>
      </p:sp>
      <p:sp>
        <p:nvSpPr>
          <p:cNvPr id="821" name="Shape 8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高度な対話を実現しよう</a:t>
            </a:r>
          </a:p>
        </p:txBody>
      </p:sp>
      <p:sp>
        <p:nvSpPr>
          <p:cNvPr id="822" name="Shape 8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68</a:t>
            </a:fld>
            <a:endParaRPr lang="en-US"/>
          </a:p>
        </p:txBody>
      </p:sp>
      <p:pic>
        <p:nvPicPr>
          <p:cNvPr id="823" name="Shape 823"/>
          <p:cNvPicPr preferRelativeResize="0"/>
          <p:nvPr/>
        </p:nvPicPr>
        <p:blipFill>
          <a:blip r:embed="rId3">
            <a:alphaModFix/>
          </a:blip>
          <a:stretch>
            <a:fillRect/>
          </a:stretch>
        </p:blipFill>
        <p:spPr>
          <a:xfrm>
            <a:off x="3452943" y="2925865"/>
            <a:ext cx="4109919" cy="1982856"/>
          </a:xfrm>
          <a:prstGeom prst="rect">
            <a:avLst/>
          </a:prstGeom>
          <a:noFill/>
          <a:ln>
            <a:noFill/>
          </a:ln>
        </p:spPr>
      </p:pic>
      <p:pic>
        <p:nvPicPr>
          <p:cNvPr id="824" name="Shape 824"/>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825" name="Shape 825"/>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導入</a:t>
            </a:r>
          </a:p>
        </p:txBody>
      </p:sp>
      <p:sp>
        <p:nvSpPr>
          <p:cNvPr id="831" name="Shape 831"/>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US" sz="2100" b="1" dirty="0" err="1"/>
              <a:t>Pythonボックスの考え方</a:t>
            </a:r>
            <a:endParaRPr lang="en-US" sz="2100" b="1" dirty="0"/>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ここまで、Choregrapheに用意されているさまざまなボックスについて見てきました</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ボックスだけでもさまざまなアプリケーションを実現できますが、</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Pythonを用いてAPIに直接アクセスすることで</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さらに多くのことを実現することができます。</a:t>
            </a:r>
          </a:p>
          <a:p>
            <a:pPr marL="0" marR="0" lvl="0" indent="0" algn="l" rtl="0">
              <a:lnSpc>
                <a:spcPct val="115000"/>
              </a:lnSpc>
              <a:spcBef>
                <a:spcPts val="0"/>
              </a:spcBef>
              <a:spcAft>
                <a:spcPts val="0"/>
              </a:spcAft>
              <a:buClr>
                <a:schemeClr val="dk1"/>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ここでは、Pythonボックスの考え方について概要を説明します</a:t>
            </a:r>
            <a:r>
              <a:rPr lang="en-US" sz="1700" b="0" i="0" u="none" strike="noStrike" cap="none" dirty="0">
                <a:solidFill>
                  <a:srgbClr val="1E4E79"/>
                </a:solidFill>
                <a:sym typeface="Arial"/>
              </a:rPr>
              <a:t>。</a:t>
            </a:r>
          </a:p>
          <a:p>
            <a:pPr marL="215900" marR="0" lvl="0" indent="6350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832" name="Shape 83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33" name="Shape 83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69</a:t>
            </a:fld>
            <a:endParaRPr lang="en-US"/>
          </a:p>
        </p:txBody>
      </p:sp>
      <p:pic>
        <p:nvPicPr>
          <p:cNvPr id="834" name="Shape 834"/>
          <p:cNvPicPr preferRelativeResize="0"/>
          <p:nvPr/>
        </p:nvPicPr>
        <p:blipFill>
          <a:blip r:embed="rId3">
            <a:alphaModFix/>
          </a:blip>
          <a:stretch>
            <a:fillRect/>
          </a:stretch>
        </p:blipFill>
        <p:spPr>
          <a:xfrm>
            <a:off x="4150681" y="4536698"/>
            <a:ext cx="2405454" cy="2067998"/>
          </a:xfrm>
          <a:prstGeom prst="rect">
            <a:avLst/>
          </a:prstGeom>
          <a:noFill/>
          <a:ln>
            <a:noFill/>
          </a:ln>
        </p:spPr>
      </p:pic>
      <p:pic>
        <p:nvPicPr>
          <p:cNvPr id="835" name="Shape 83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836" name="Shape 836"/>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作成１</a:t>
            </a:r>
          </a:p>
        </p:txBody>
      </p:sp>
      <p:sp>
        <p:nvSpPr>
          <p:cNvPr id="842" name="Shape 84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フローダイアグラム上で右クリックをしボックス新規作成　→　</a:t>
            </a:r>
            <a:r>
              <a:rPr lang="en-US" sz="1700" b="0" i="0" u="none" strike="noStrike" cap="none" dirty="0" err="1">
                <a:solidFill>
                  <a:srgbClr val="1E4E79"/>
                </a:solidFill>
                <a:sym typeface="Arial"/>
              </a:rPr>
              <a:t>Pythonを選択します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名前（ここではtest）を入力し（A</a:t>
            </a:r>
            <a:r>
              <a:rPr lang="en-US" sz="1700" b="0" i="0" u="none" strike="noStrike" cap="none" dirty="0">
                <a:solidFill>
                  <a:srgbClr val="1E4E79"/>
                </a:solidFill>
                <a:sym typeface="Arial"/>
              </a:rPr>
              <a:t>）、</a:t>
            </a:r>
            <a:r>
              <a:rPr lang="en-US" sz="1700" b="0" i="0" u="none" strike="noStrike" cap="none" dirty="0" err="1">
                <a:solidFill>
                  <a:srgbClr val="1E4E79"/>
                </a:solidFill>
                <a:sym typeface="Arial"/>
              </a:rPr>
              <a:t>OKボタンを押します（B</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すると、フローダイアグラム上でPythonボックスが作成されます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作成されたTestをWクリックするとスクリプトエディタにソースコードが表示されます</a:t>
            </a:r>
            <a:r>
              <a:rPr lang="en-US" sz="1700" b="0" i="0" u="none" strike="noStrike" cap="none" dirty="0">
                <a:solidFill>
                  <a:srgbClr val="1E4E79"/>
                </a:solidFill>
                <a:sym typeface="Arial"/>
              </a:rPr>
              <a:t>。（次ページ参照）</a:t>
            </a:r>
          </a:p>
        </p:txBody>
      </p:sp>
      <p:sp>
        <p:nvSpPr>
          <p:cNvPr id="843" name="Shape 84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pic>
        <p:nvPicPr>
          <p:cNvPr id="844" name="Shape 844"/>
          <p:cNvPicPr preferRelativeResize="0"/>
          <p:nvPr/>
        </p:nvPicPr>
        <p:blipFill rotWithShape="1">
          <a:blip r:embed="rId3">
            <a:alphaModFix/>
          </a:blip>
          <a:srcRect/>
          <a:stretch/>
        </p:blipFill>
        <p:spPr>
          <a:xfrm>
            <a:off x="701695" y="3563528"/>
            <a:ext cx="3560099" cy="3232800"/>
          </a:xfrm>
          <a:prstGeom prst="rect">
            <a:avLst/>
          </a:prstGeom>
          <a:noFill/>
          <a:ln>
            <a:noFill/>
          </a:ln>
        </p:spPr>
      </p:pic>
      <p:pic>
        <p:nvPicPr>
          <p:cNvPr id="845" name="Shape 845"/>
          <p:cNvPicPr preferRelativeResize="0"/>
          <p:nvPr/>
        </p:nvPicPr>
        <p:blipFill rotWithShape="1">
          <a:blip r:embed="rId4">
            <a:alphaModFix/>
          </a:blip>
          <a:srcRect/>
          <a:stretch/>
        </p:blipFill>
        <p:spPr>
          <a:xfrm>
            <a:off x="4261818" y="3563529"/>
            <a:ext cx="2403300" cy="3232800"/>
          </a:xfrm>
          <a:prstGeom prst="rect">
            <a:avLst/>
          </a:prstGeom>
          <a:noFill/>
          <a:ln>
            <a:noFill/>
          </a:ln>
        </p:spPr>
      </p:pic>
      <p:pic>
        <p:nvPicPr>
          <p:cNvPr id="846" name="Shape 846"/>
          <p:cNvPicPr preferRelativeResize="0"/>
          <p:nvPr/>
        </p:nvPicPr>
        <p:blipFill rotWithShape="1">
          <a:blip r:embed="rId5">
            <a:alphaModFix/>
          </a:blip>
          <a:srcRect/>
          <a:stretch/>
        </p:blipFill>
        <p:spPr>
          <a:xfrm>
            <a:off x="6665242" y="4481829"/>
            <a:ext cx="3164400" cy="2314499"/>
          </a:xfrm>
          <a:prstGeom prst="rect">
            <a:avLst/>
          </a:prstGeom>
          <a:noFill/>
          <a:ln>
            <a:noFill/>
          </a:ln>
        </p:spPr>
      </p:pic>
      <p:sp>
        <p:nvSpPr>
          <p:cNvPr id="847" name="Shape 8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70</a:t>
            </a:fld>
            <a:endParaRPr lang="en-US"/>
          </a:p>
        </p:txBody>
      </p:sp>
      <p:pic>
        <p:nvPicPr>
          <p:cNvPr id="848" name="Shape 848"/>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849" name="Shape 849"/>
          <p:cNvPicPr preferRelativeResize="0"/>
          <p:nvPr/>
        </p:nvPicPr>
        <p:blipFill>
          <a:blip r:embed="rId7">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作成２</a:t>
            </a:r>
          </a:p>
        </p:txBody>
      </p:sp>
      <p:sp>
        <p:nvSpPr>
          <p:cNvPr id="855" name="Shape 8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35000"/>
              </a:lnSpc>
              <a:spcBef>
                <a:spcPts val="0"/>
              </a:spcBef>
              <a:spcAft>
                <a:spcPts val="0"/>
              </a:spcAft>
              <a:buClr>
                <a:schemeClr val="dk1"/>
              </a:buClr>
              <a:buSzPct val="25000"/>
              <a:buFont typeface="Arial"/>
              <a:buNone/>
            </a:pPr>
            <a:r>
              <a:rPr lang="en-US" sz="1300" b="1" i="0" u="none" strike="noStrike" cap="none" dirty="0">
                <a:solidFill>
                  <a:srgbClr val="333333"/>
                </a:solidFill>
                <a:sym typeface="Arial"/>
              </a:rPr>
              <a:t>class</a:t>
            </a:r>
            <a:r>
              <a:rPr lang="en-US" sz="1300" b="0" i="0" u="none" strike="noStrike" cap="none" dirty="0">
                <a:solidFill>
                  <a:srgbClr val="333333"/>
                </a:solidFill>
                <a:sym typeface="Arial"/>
              </a:rPr>
              <a:t> </a:t>
            </a:r>
            <a:r>
              <a:rPr lang="en-US" sz="1300" b="1" i="0" u="none" strike="noStrike" cap="none" dirty="0" err="1">
                <a:solidFill>
                  <a:srgbClr val="445588"/>
                </a:solidFill>
                <a:sym typeface="Arial"/>
              </a:rPr>
              <a:t>MyClass</a:t>
            </a:r>
            <a:r>
              <a:rPr lang="en-US" sz="1300" b="0" i="0" u="none" strike="noStrike" cap="none" dirty="0">
                <a:solidFill>
                  <a:srgbClr val="333333"/>
                </a:solidFill>
                <a:sym typeface="Arial"/>
              </a:rPr>
              <a:t>(</a:t>
            </a:r>
            <a:r>
              <a:rPr lang="en-US" sz="1300" b="0" i="0" u="none" strike="noStrike" cap="none" dirty="0" err="1">
                <a:solidFill>
                  <a:srgbClr val="333333"/>
                </a:solidFill>
                <a:sym typeface="Arial"/>
              </a:rPr>
              <a:t>GeneratedClass</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a:solidFill>
                  <a:srgbClr val="990000"/>
                </a:solidFill>
                <a:sym typeface="Arial"/>
              </a:rPr>
              <a:t>__</a:t>
            </a:r>
            <a:r>
              <a:rPr lang="en-US" sz="1300" b="1" i="0" u="none" strike="noStrike" cap="none" dirty="0" err="1">
                <a:solidFill>
                  <a:srgbClr val="990000"/>
                </a:solidFill>
                <a:sym typeface="Arial"/>
              </a:rPr>
              <a:t>init</a:t>
            </a:r>
            <a:r>
              <a:rPr lang="en-US" sz="1300" b="1" i="0" u="none" strike="noStrike" cap="none" dirty="0">
                <a:solidFill>
                  <a:srgbClr val="990000"/>
                </a:solidFill>
                <a:sym typeface="Arial"/>
              </a:rPr>
              <a:t>__</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0" u="none" strike="noStrike" cap="none" dirty="0" err="1">
                <a:solidFill>
                  <a:srgbClr val="333333"/>
                </a:solidFill>
                <a:sym typeface="Arial"/>
              </a:rPr>
              <a:t>GeneratedClass</a:t>
            </a:r>
            <a:r>
              <a:rPr lang="en-US" sz="1300" b="1" i="0" u="none" strike="noStrike" cap="none" dirty="0">
                <a:solidFill>
                  <a:srgbClr val="333333"/>
                </a:solidFill>
                <a:sym typeface="Arial"/>
              </a:rPr>
              <a:t>.</a:t>
            </a:r>
            <a:r>
              <a:rPr lang="en-US" sz="1300" b="0" i="0" u="none" strike="noStrike" cap="none" dirty="0">
                <a:solidFill>
                  <a:srgbClr val="333333"/>
                </a:solidFill>
                <a:sym typeface="Arial"/>
              </a:rPr>
              <a:t>__</a:t>
            </a:r>
            <a:r>
              <a:rPr lang="en-US" sz="1300" b="0" i="0" u="none" strike="noStrike" cap="none" dirty="0" err="1">
                <a:solidFill>
                  <a:srgbClr val="333333"/>
                </a:solidFill>
                <a:sym typeface="Arial"/>
              </a:rPr>
              <a:t>init</a:t>
            </a:r>
            <a:r>
              <a:rPr lang="en-US" sz="1300" b="0" i="0" u="none" strike="noStrike" cap="none" dirty="0">
                <a:solidFill>
                  <a:srgbClr val="333333"/>
                </a:solidFill>
                <a:sym typeface="Arial"/>
              </a:rPr>
              <a:t>__(</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onLoad</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1" u="none" strike="noStrike" cap="none" dirty="0">
                <a:solidFill>
                  <a:srgbClr val="999988"/>
                </a:solidFill>
                <a:sym typeface="Arial"/>
              </a:rPr>
              <a:t>#put initialization code here</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onUnload</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1" u="none" strike="noStrike" cap="none" dirty="0">
                <a:solidFill>
                  <a:srgbClr val="999988"/>
                </a:solidFill>
                <a:sym typeface="Arial"/>
              </a:rPr>
              <a:t>#put clean-up code here</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onInput_onStart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1" u="none" strike="noStrike" cap="none" dirty="0">
                <a:solidFill>
                  <a:srgbClr val="999988"/>
                </a:solidFill>
                <a:sym typeface="Arial"/>
              </a:rPr>
              <a:t>#</a:t>
            </a:r>
            <a:r>
              <a:rPr lang="en-US" sz="1300" b="0" i="1" u="none" strike="noStrike" cap="none" dirty="0" err="1">
                <a:solidFill>
                  <a:srgbClr val="999988"/>
                </a:solidFill>
                <a:sym typeface="Arial"/>
              </a:rPr>
              <a:t>self.onStopped</a:t>
            </a:r>
            <a:r>
              <a:rPr lang="en-US" sz="1300" b="0" i="1" u="none" strike="noStrike" cap="none" dirty="0">
                <a:solidFill>
                  <a:srgbClr val="999988"/>
                </a:solidFill>
                <a:sym typeface="Arial"/>
              </a:rPr>
              <a:t>() #activate the output of the box</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onInput_onStop</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0" u="none" strike="noStrike" cap="none" dirty="0" err="1">
                <a:solidFill>
                  <a:srgbClr val="999999"/>
                </a:solidFill>
                <a:sym typeface="Arial"/>
              </a:rPr>
              <a:t>self</a:t>
            </a:r>
            <a:r>
              <a:rPr lang="en-US" sz="1300" b="1" i="0" u="none" strike="noStrike" cap="none" dirty="0" err="1">
                <a:solidFill>
                  <a:srgbClr val="333333"/>
                </a:solidFill>
                <a:sym typeface="Arial"/>
              </a:rPr>
              <a:t>.</a:t>
            </a:r>
            <a:r>
              <a:rPr lang="en-US" sz="1300" b="0" i="0" u="none" strike="noStrike" cap="none" dirty="0" err="1">
                <a:solidFill>
                  <a:srgbClr val="333333"/>
                </a:solidFill>
                <a:sym typeface="Arial"/>
              </a:rPr>
              <a:t>onUnload</a:t>
            </a:r>
            <a:r>
              <a:rPr lang="en-US" sz="1300" b="0" i="0" u="none" strike="noStrike" cap="none" dirty="0">
                <a:solidFill>
                  <a:srgbClr val="333333"/>
                </a:solidFill>
                <a:sym typeface="Arial"/>
              </a:rPr>
              <a:t>() </a:t>
            </a:r>
            <a:r>
              <a:rPr lang="en-US" sz="1300" b="0" i="1" u="none" strike="noStrike" cap="none" dirty="0">
                <a:solidFill>
                  <a:srgbClr val="999988"/>
                </a:solidFill>
                <a:sym typeface="Arial"/>
              </a:rPr>
              <a:t>#it is recommended to reuse the clean-up as the box is stopped</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0" u="none" strike="noStrike" cap="none" dirty="0" err="1">
                <a:solidFill>
                  <a:srgbClr val="999999"/>
                </a:solidFill>
                <a:sym typeface="Arial"/>
              </a:rPr>
              <a:t>self</a:t>
            </a:r>
            <a:r>
              <a:rPr lang="en-US" sz="1300" b="1" i="0" u="none" strike="noStrike" cap="none" dirty="0" err="1">
                <a:solidFill>
                  <a:srgbClr val="333333"/>
                </a:solidFill>
                <a:sym typeface="Arial"/>
              </a:rPr>
              <a:t>.</a:t>
            </a:r>
            <a:r>
              <a:rPr lang="en-US" sz="1300" b="0" i="0" u="none" strike="noStrike" cap="none" dirty="0" err="1">
                <a:solidFill>
                  <a:srgbClr val="333333"/>
                </a:solidFill>
                <a:sym typeface="Arial"/>
              </a:rPr>
              <a:t>onStopped</a:t>
            </a:r>
            <a:r>
              <a:rPr lang="en-US" sz="1300" b="0" i="0" u="none" strike="noStrike" cap="none" dirty="0">
                <a:solidFill>
                  <a:srgbClr val="333333"/>
                </a:solidFill>
                <a:sym typeface="Arial"/>
              </a:rPr>
              <a:t>() </a:t>
            </a:r>
            <a:r>
              <a:rPr lang="en-US" sz="1300" b="0" i="1" u="none" strike="noStrike" cap="none" dirty="0">
                <a:solidFill>
                  <a:srgbClr val="999988"/>
                </a:solidFill>
                <a:sym typeface="Arial"/>
              </a:rPr>
              <a:t>#activate the output of the box</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dirty="0"/>
              <a:t>P</a:t>
            </a:r>
            <a:r>
              <a:rPr lang="en-US" sz="1700" b="0" i="0" u="none" strike="noStrike" cap="none" dirty="0">
                <a:solidFill>
                  <a:srgbClr val="1E4E79"/>
                </a:solidFill>
                <a:sym typeface="Arial"/>
              </a:rPr>
              <a:t>ythonボックスの振る舞いはMyClassによって定義され、GeneratedClassはビヘイビア実行時に自動的に生成され、ボックスの定義にしたがって追加のビルドイン関数を提供します。</a:t>
            </a:r>
          </a:p>
        </p:txBody>
      </p:sp>
      <p:sp>
        <p:nvSpPr>
          <p:cNvPr id="856" name="Shape 8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57" name="Shape 8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71</a:t>
            </a:fld>
            <a:endParaRPr lang="en-US"/>
          </a:p>
        </p:txBody>
      </p:sp>
      <p:pic>
        <p:nvPicPr>
          <p:cNvPr id="858" name="Shape 8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59" name="Shape 859"/>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メソッド　入力</a:t>
            </a:r>
          </a:p>
        </p:txBody>
      </p:sp>
      <p:sp>
        <p:nvSpPr>
          <p:cNvPr id="865" name="Shape 86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err="1">
                <a:solidFill>
                  <a:srgbClr val="1E4E79"/>
                </a:solidFill>
                <a:sym typeface="Arial"/>
              </a:rPr>
              <a:t>MyClassクラスではボックスの入力に対応するメソッドを定義する必要があります。これらの名前は</a:t>
            </a:r>
            <a:r>
              <a:rPr lang="en-US" sz="1600" b="0" i="0" u="none" strike="noStrike" cap="none" dirty="0">
                <a:solidFill>
                  <a:srgbClr val="1E4E79"/>
                </a:solidFill>
                <a:sym typeface="Arial"/>
              </a:rPr>
              <a:t> </a:t>
            </a:r>
            <a:r>
              <a:rPr lang="en-US" sz="1600" b="0" i="0" u="none" strike="noStrike" cap="none" dirty="0" err="1">
                <a:solidFill>
                  <a:srgbClr val="1E4E79"/>
                </a:solidFill>
                <a:sym typeface="Arial"/>
              </a:rPr>
              <a:t>onInput</a:t>
            </a:r>
            <a:r>
              <a:rPr lang="en-US" sz="1600" b="0" i="0" u="none" strike="noStrike" cap="none" dirty="0">
                <a:solidFill>
                  <a:srgbClr val="1E4E79"/>
                </a:solidFill>
                <a:sym typeface="Arial"/>
              </a:rPr>
              <a:t>_&lt;入力名&gt; と定義され、入力がおこなわれたときに呼び出されます。</a:t>
            </a: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引数は</a:t>
            </a:r>
            <a:r>
              <a:rPr lang="en-US" sz="1600" b="0" i="0" u="sng" strike="noStrike" cap="none" dirty="0">
                <a:solidFill>
                  <a:schemeClr val="hlink"/>
                </a:solidFill>
                <a:sym typeface="Arial"/>
                <a:hlinkClick r:id="rId3"/>
              </a:rPr>
              <a:t>入力の種類</a:t>
            </a:r>
            <a:r>
              <a:rPr lang="en-US" sz="1600" b="0" i="0" u="none" strike="noStrike" cap="none" dirty="0">
                <a:solidFill>
                  <a:srgbClr val="1E4E79"/>
                </a:solidFill>
                <a:sym typeface="Arial"/>
              </a:rPr>
              <a:t>により変化します。たとえば、単純イベント(Bang)である </a:t>
            </a:r>
            <a:r>
              <a:rPr lang="en-US" sz="1600" b="0" i="1" u="none" strike="noStrike" cap="none" dirty="0" err="1">
                <a:solidFill>
                  <a:srgbClr val="1E4E79"/>
                </a:solidFill>
                <a:sym typeface="Arial"/>
              </a:rPr>
              <a:t>myInput</a:t>
            </a:r>
            <a:r>
              <a:rPr lang="en-US" sz="1600" b="0" i="0" u="none" strike="noStrike" cap="none" dirty="0">
                <a:solidFill>
                  <a:srgbClr val="1E4E79"/>
                </a:solidFill>
                <a:sym typeface="Arial"/>
              </a:rPr>
              <a:t> という名前の入力を作成した場合は、</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4A4A4A"/>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onInput_myInput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p>
          <a:p>
            <a:pPr marL="0" marR="0" lvl="0" indent="0" algn="l" rtl="0">
              <a:lnSpc>
                <a:spcPct val="100000"/>
              </a:lnSpc>
              <a:spcBef>
                <a:spcPts val="0"/>
              </a:spcBef>
              <a:spcAft>
                <a:spcPts val="0"/>
              </a:spcAft>
              <a:buClr>
                <a:srgbClr val="1E4E79"/>
              </a:buClr>
              <a:buSzPct val="25000"/>
              <a:buFont typeface="Arial"/>
              <a:buNone/>
            </a:pPr>
            <a:endParaRPr sz="1300" b="1" dirty="0">
              <a:solidFill>
                <a:srgbClr val="333333"/>
              </a:solidFill>
            </a:endParaRPr>
          </a:p>
          <a:p>
            <a:pPr marL="0" marR="0" lvl="0" indent="0" algn="l" rtl="0">
              <a:lnSpc>
                <a:spcPct val="100000"/>
              </a:lnSpc>
              <a:spcBef>
                <a:spcPts val="0"/>
              </a:spcBef>
              <a:spcAft>
                <a:spcPts val="0"/>
              </a:spcAft>
              <a:buClr>
                <a:srgbClr val="1E4E79"/>
              </a:buClr>
              <a:buSzPct val="25000"/>
              <a:buFont typeface="Arial"/>
              <a:buNone/>
            </a:pPr>
            <a:endParaRPr sz="400" b="0" i="0" u="none" strike="noStrike" cap="none" dirty="0">
              <a:solidFill>
                <a:srgbClr val="333333"/>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となり、数値(Number)や文字列(String)、動的(Dynamic)の場合は、</a:t>
            </a:r>
          </a:p>
          <a:p>
            <a:pPr marL="0" marR="0" lvl="0" indent="0" algn="l" rtl="0">
              <a:lnSpc>
                <a:spcPct val="100000"/>
              </a:lnSpc>
              <a:spcBef>
                <a:spcPts val="0"/>
              </a:spcBef>
              <a:spcAft>
                <a:spcPts val="0"/>
              </a:spcAft>
              <a:buClr>
                <a:srgbClr val="1E4E79"/>
              </a:buClr>
              <a:buSzPct val="25000"/>
              <a:buFont typeface="Arial"/>
              <a:buNone/>
            </a:pPr>
            <a:endParaRPr sz="400" b="0" i="0" u="none" strike="noStrike" cap="none" dirty="0">
              <a:solidFill>
                <a:srgbClr val="4A4A4A"/>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000" b="0" i="0" u="none" strike="noStrike" cap="none" dirty="0">
                <a:solidFill>
                  <a:srgbClr val="4A4A4A"/>
                </a:solidFill>
                <a:sym typeface="Arial"/>
              </a:rPr>
              <a:t>　</a:t>
            </a:r>
            <a:r>
              <a:rPr lang="en-US" sz="1000" dirty="0">
                <a:solidFill>
                  <a:srgbClr val="4A4A4A"/>
                </a:solidFil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onInput_myNumberInput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 p):</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400" b="0" i="0" u="none" strike="noStrike" cap="none" dirty="0">
                <a:solidFill>
                  <a:srgbClr val="333333"/>
                </a:solidFill>
                <a:sym typeface="Arial"/>
              </a:rPr>
              <a:t/>
            </a:r>
            <a:br>
              <a:rPr lang="en-US" sz="400" b="0" i="0" u="none" strike="noStrike" cap="none" dirty="0">
                <a:solidFill>
                  <a:srgbClr val="333333"/>
                </a:solidFill>
                <a:sym typeface="Arial"/>
              </a:rPr>
            </a:br>
            <a:r>
              <a:rPr lang="en-US" sz="1000" b="0" i="0" u="none" strike="noStrike" cap="none" dirty="0">
                <a:solidFill>
                  <a:srgbClr val="333333"/>
                </a:solidFill>
                <a:sym typeface="Arial"/>
              </a:rPr>
              <a:t>   </a:t>
            </a: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onInput_myStringInput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 p):</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400" b="0" i="0" u="none" strike="noStrike" cap="none" dirty="0">
                <a:solidFill>
                  <a:srgbClr val="333333"/>
                </a:solidFill>
                <a:sym typeface="Arial"/>
              </a:rPr>
              <a:t/>
            </a:r>
            <a:br>
              <a:rPr lang="en-US" sz="400" b="0" i="0" u="none" strike="noStrike" cap="none" dirty="0">
                <a:solidFill>
                  <a:srgbClr val="333333"/>
                </a:solidFill>
                <a:sym typeface="Arial"/>
              </a:rPr>
            </a:br>
            <a:r>
              <a:rPr lang="en-US" sz="1100" b="0" i="0" u="none" strike="noStrike" cap="none" dirty="0">
                <a:solidFill>
                  <a:srgbClr val="333333"/>
                </a:solidFill>
                <a:sym typeface="Arial"/>
              </a:rPr>
              <a:t>   </a:t>
            </a: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onInput_myDynamicInput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 p):</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p>
          <a:p>
            <a:pPr marL="0" marR="0" lvl="0" indent="0" algn="l" rtl="0">
              <a:lnSpc>
                <a:spcPct val="100000"/>
              </a:lnSpc>
              <a:spcBef>
                <a:spcPts val="0"/>
              </a:spcBef>
              <a:spcAft>
                <a:spcPts val="0"/>
              </a:spcAft>
              <a:buClr>
                <a:srgbClr val="1E4E79"/>
              </a:buClr>
              <a:buSzPct val="25000"/>
              <a:buFont typeface="Arial"/>
              <a:buNone/>
            </a:pPr>
            <a:endParaRPr sz="1300" b="1" dirty="0">
              <a:solidFill>
                <a:srgbClr val="333333"/>
              </a:solidFill>
            </a:endParaRPr>
          </a:p>
          <a:p>
            <a:pPr marL="0" marR="0" lvl="0" indent="0" algn="l" rtl="0">
              <a:lnSpc>
                <a:spcPct val="100000"/>
              </a:lnSpc>
              <a:spcBef>
                <a:spcPts val="0"/>
              </a:spcBef>
              <a:spcAft>
                <a:spcPts val="0"/>
              </a:spcAft>
              <a:buClr>
                <a:srgbClr val="1E4E79"/>
              </a:buClr>
              <a:buSzPct val="25000"/>
              <a:buFont typeface="Arial"/>
              <a:buNone/>
            </a:pPr>
            <a:endParaRPr sz="4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と、引数を持つ形になります。Dynamicの場合、Bangのように（値を渡されずに）呼び出される場合もあるので、以下のように定義することができます。</a:t>
            </a:r>
          </a:p>
          <a:p>
            <a:pPr marL="0" marR="0" lvl="0" indent="0" algn="l" rtl="0">
              <a:lnSpc>
                <a:spcPct val="100000"/>
              </a:lnSpc>
              <a:spcBef>
                <a:spcPts val="0"/>
              </a:spcBef>
              <a:spcAft>
                <a:spcPts val="0"/>
              </a:spcAft>
              <a:buClr>
                <a:srgbClr val="1E4E79"/>
              </a:buClr>
              <a:buSzPct val="25000"/>
              <a:buFont typeface="Arial"/>
              <a:buNone/>
            </a:pPr>
            <a:endParaRPr sz="400" b="0" i="0" u="none" strike="noStrike" cap="none" dirty="0">
              <a:solidFill>
                <a:srgbClr val="4A4A4A"/>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000" b="0" i="0" u="none" strike="noStrike" cap="none" dirty="0">
                <a:solidFill>
                  <a:srgbClr val="4A4A4A"/>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onInput_myDynamicInput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 p </a:t>
            </a:r>
            <a:r>
              <a:rPr lang="en-US" sz="1300" b="1" i="0" u="none" strike="noStrike" cap="none" dirty="0">
                <a:solidFill>
                  <a:srgbClr val="333333"/>
                </a:solidFill>
                <a:sym typeface="Arial"/>
              </a:rPr>
              <a:t>=</a:t>
            </a:r>
            <a:r>
              <a:rPr lang="en-US" sz="1300" b="0" i="0" u="none" strike="noStrike" cap="none" dirty="0">
                <a:solidFill>
                  <a:srgbClr val="333333"/>
                </a:solidFill>
                <a:sym typeface="Arial"/>
              </a:rPr>
              <a:t> </a:t>
            </a:r>
            <a:r>
              <a:rPr lang="en-US" sz="1300" b="0" i="0" u="none" strike="noStrike" cap="none" dirty="0">
                <a:solidFill>
                  <a:srgbClr val="999999"/>
                </a:solidFill>
                <a:sym typeface="Arial"/>
              </a:rPr>
              <a:t>None</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p>
          <a:p>
            <a:pPr marL="0" marR="0" lvl="0" indent="0" algn="l" rtl="0">
              <a:lnSpc>
                <a:spcPct val="100000"/>
              </a:lnSpc>
              <a:spcBef>
                <a:spcPts val="0"/>
              </a:spcBef>
              <a:spcAft>
                <a:spcPts val="0"/>
              </a:spcAft>
              <a:buClr>
                <a:srgbClr val="1E4E79"/>
              </a:buClr>
              <a:buSzPct val="25000"/>
              <a:buFont typeface="Arial"/>
              <a:buNone/>
            </a:pPr>
            <a:endParaRPr sz="1300" b="1" dirty="0">
              <a:solidFill>
                <a:srgbClr val="333333"/>
              </a:solidFill>
            </a:endParaRPr>
          </a:p>
          <a:p>
            <a:pPr marL="0" marR="0" lvl="0" indent="0" algn="l" rtl="0">
              <a:lnSpc>
                <a:spcPct val="100000"/>
              </a:lnSpc>
              <a:spcBef>
                <a:spcPts val="0"/>
              </a:spcBef>
              <a:spcAft>
                <a:spcPts val="0"/>
              </a:spcAft>
              <a:buClr>
                <a:srgbClr val="1E4E79"/>
              </a:buClr>
              <a:buSzPct val="25000"/>
              <a:buFont typeface="Arial"/>
              <a:buNone/>
            </a:pPr>
            <a:endParaRPr sz="4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600" b="0" i="0" u="none" strike="noStrike" cap="none" dirty="0">
                <a:solidFill>
                  <a:srgbClr val="1E4E79"/>
                </a:solidFill>
                <a:sym typeface="Arial"/>
              </a:rPr>
              <a:t>デフォルトでは </a:t>
            </a:r>
            <a:r>
              <a:rPr lang="en-US" sz="1600" b="0" i="1" u="none" strike="noStrike" cap="none" dirty="0" err="1">
                <a:solidFill>
                  <a:srgbClr val="1E4E79"/>
                </a:solidFill>
                <a:sym typeface="Arial"/>
              </a:rPr>
              <a:t>onStart</a:t>
            </a:r>
            <a:r>
              <a:rPr lang="en-US" sz="1600" b="0" i="0" u="none" strike="noStrike" cap="none" dirty="0">
                <a:solidFill>
                  <a:srgbClr val="1E4E79"/>
                </a:solidFill>
                <a:sym typeface="Arial"/>
              </a:rPr>
              <a:t> 入力と </a:t>
            </a:r>
            <a:r>
              <a:rPr lang="en-US" sz="1600" b="0" i="1" u="none" strike="noStrike" cap="none" dirty="0" err="1">
                <a:solidFill>
                  <a:srgbClr val="1E4E79"/>
                </a:solidFill>
                <a:sym typeface="Arial"/>
              </a:rPr>
              <a:t>onStop</a:t>
            </a:r>
            <a:r>
              <a:rPr lang="en-US" sz="1600" b="0" i="0" u="none" strike="noStrike" cap="none" dirty="0">
                <a:solidFill>
                  <a:srgbClr val="1E4E79"/>
                </a:solidFill>
                <a:sym typeface="Arial"/>
              </a:rPr>
              <a:t> 入力が定義されるので、ここでは </a:t>
            </a:r>
            <a:r>
              <a:rPr lang="en-US" sz="1600" b="0" i="0" u="none" strike="noStrike" cap="none" dirty="0" err="1">
                <a:solidFill>
                  <a:srgbClr val="1E4E79"/>
                </a:solidFill>
                <a:sym typeface="Arial"/>
              </a:rPr>
              <a:t>onInput_onStart,onInput_onStop</a:t>
            </a:r>
            <a:r>
              <a:rPr lang="en-US" sz="1600" b="0" i="0" u="none" strike="noStrike" cap="none" dirty="0">
                <a:solidFill>
                  <a:srgbClr val="1E4E79"/>
                </a:solidFill>
                <a:sym typeface="Arial"/>
              </a:rPr>
              <a:t> という2つのメソッドが生成されます。</a:t>
            </a:r>
          </a:p>
        </p:txBody>
      </p:sp>
      <p:sp>
        <p:nvSpPr>
          <p:cNvPr id="866" name="Shape 86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67" name="Shape 86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72</a:t>
            </a:fld>
            <a:endParaRPr lang="en-US"/>
          </a:p>
        </p:txBody>
      </p:sp>
      <p:pic>
        <p:nvPicPr>
          <p:cNvPr id="868" name="Shape 86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869" name="Shape 86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Shape 87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メソッド　ロードとアンロード</a:t>
            </a:r>
          </a:p>
        </p:txBody>
      </p:sp>
      <p:sp>
        <p:nvSpPr>
          <p:cNvPr id="875" name="Shape 87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MyClassクラスには</a:t>
            </a:r>
            <a:r>
              <a:rPr lang="en-US" sz="1700" b="0" i="0" u="none" strike="noStrike" cap="none" dirty="0">
                <a:solidFill>
                  <a:srgbClr val="1E4E79"/>
                </a:solidFill>
                <a:sym typeface="Arial"/>
              </a:rPr>
              <a:t> onLoadとonUnloadメソッドが定義されており、これらはボックスがロードされたり、アンロードされたりした際に呼び出されます。</a:t>
            </a:r>
          </a:p>
          <a:p>
            <a:pPr marL="0" marR="0" lvl="0" indent="0" algn="l" rtl="0">
              <a:lnSpc>
                <a:spcPct val="135000"/>
              </a:lnSpc>
              <a:spcBef>
                <a:spcPts val="2000"/>
              </a:spcBef>
              <a:spcAft>
                <a:spcPts val="0"/>
              </a:spcAft>
              <a:buClr>
                <a:schemeClr val="dk1"/>
              </a:buClr>
              <a:buSzPct val="25000"/>
              <a:buFont typeface="Arial"/>
              <a:buNone/>
            </a:pPr>
            <a:r>
              <a:rPr lang="en-US" sz="1700" b="0" i="0" u="none" strike="noStrike" cap="none" dirty="0">
                <a:solidFill>
                  <a:srgbClr val="333333"/>
                </a:solidFill>
                <a:sym typeface="Arial"/>
              </a:rPr>
              <a:t>  </a:t>
            </a: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onLoad</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1" u="none" strike="noStrike" cap="none" dirty="0">
                <a:solidFill>
                  <a:srgbClr val="999988"/>
                </a:solidFill>
                <a:sym typeface="Arial"/>
              </a:rPr>
              <a:t>#put initialization code here</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onUnload</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1" u="none" strike="noStrike" cap="none" dirty="0">
                <a:solidFill>
                  <a:srgbClr val="999988"/>
                </a:solidFill>
                <a:sym typeface="Arial"/>
              </a:rPr>
              <a:t>#put clean-up code here</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1" i="0" u="none" strike="noStrike" cap="none" dirty="0">
                <a:solidFill>
                  <a:srgbClr val="333333"/>
                </a:solidFill>
                <a:sym typeface="Arial"/>
              </a:rPr>
              <a:t>pass</a:t>
            </a:r>
            <a:r>
              <a:rPr lang="en-US" sz="1300" b="0" i="0" u="none" strike="noStrike" cap="none" dirty="0">
                <a:solidFill>
                  <a:srgbClr val="333333"/>
                </a:solidFill>
                <a:sym typeface="Arial"/>
              </a:rPr>
              <a:t/>
            </a:r>
            <a:br>
              <a:rPr lang="en-US" sz="1300" b="0" i="0" u="none" strike="noStrike" cap="none" dirty="0">
                <a:solidFill>
                  <a:srgbClr val="333333"/>
                </a:solidFill>
                <a:sym typeface="Arial"/>
              </a:rPr>
            </a:br>
            <a:endParaRPr lang="en-US" sz="1300" b="0" i="0" u="none" strike="noStrike" cap="none" dirty="0">
              <a:solidFill>
                <a:srgbClr val="333333"/>
              </a:solidFill>
              <a:sym typeface="Arial"/>
            </a:endParaRPr>
          </a:p>
          <a:p>
            <a:pPr marL="0" marR="0" lvl="0" indent="0" algn="l" rtl="0">
              <a:lnSpc>
                <a:spcPct val="135000"/>
              </a:lnSpc>
              <a:spcBef>
                <a:spcPts val="2000"/>
              </a:spcBef>
              <a:spcAft>
                <a:spcPts val="0"/>
              </a:spcAft>
              <a:buClr>
                <a:schemeClr val="dk1"/>
              </a:buClr>
              <a:buSzPct val="25000"/>
              <a:buFont typeface="Arial"/>
              <a:buNone/>
            </a:pPr>
            <a:r>
              <a:rPr lang="en-US" sz="1700" b="0" i="0" u="none" strike="noStrike" cap="none" dirty="0">
                <a:solidFill>
                  <a:srgbClr val="1E4E79"/>
                </a:solidFill>
                <a:sym typeface="Arial"/>
              </a:rPr>
              <a:t>なお、ボックスが停止したのちに再初期化をおこなうため、ボックスの停止(</a:t>
            </a:r>
            <a:r>
              <a:rPr lang="en-US" sz="1700" b="0" i="0" u="none" strike="noStrike" cap="none" dirty="0" err="1">
                <a:solidFill>
                  <a:srgbClr val="1E4E79"/>
                </a:solidFill>
                <a:sym typeface="Arial"/>
              </a:rPr>
              <a:t>onStop入力など</a:t>
            </a:r>
            <a:r>
              <a:rPr lang="en-US" sz="1700" b="0" i="0" u="none" strike="noStrike" cap="none" dirty="0">
                <a:solidFill>
                  <a:srgbClr val="1E4E79"/>
                </a:solidFill>
                <a:sym typeface="Arial"/>
              </a:rPr>
              <a:t>)に相当するメソッドで </a:t>
            </a:r>
            <a:r>
              <a:rPr lang="en-US" sz="1700" b="0" i="0" u="none" strike="noStrike" cap="none" dirty="0" err="1">
                <a:solidFill>
                  <a:srgbClr val="1E4E79"/>
                </a:solidFill>
                <a:sym typeface="Arial"/>
              </a:rPr>
              <a:t>onUnload</a:t>
            </a:r>
            <a:r>
              <a:rPr lang="en-US" sz="1700" b="0" i="0" u="none" strike="noStrike" cap="none" dirty="0">
                <a:solidFill>
                  <a:srgbClr val="1E4E79"/>
                </a:solidFill>
                <a:sym typeface="Arial"/>
              </a:rPr>
              <a:t> を呼び出すことが推奨されています。</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876" name="Shape 87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77" name="Shape 87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73</a:t>
            </a:fld>
            <a:endParaRPr lang="en-US"/>
          </a:p>
        </p:txBody>
      </p:sp>
      <p:pic>
        <p:nvPicPr>
          <p:cNvPr id="878" name="Shape 87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79" name="Shape 879"/>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ビルトイン関数　出力</a:t>
            </a:r>
          </a:p>
        </p:txBody>
      </p:sp>
      <p:sp>
        <p:nvSpPr>
          <p:cNvPr id="885" name="Shape 88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ボックスの各出力に対応するメソッドが &lt;出力名&gt; という名前で定義されます。</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このメソッドを呼び出すことで、ボックスの出力をおこなうことができます。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入力と同様に、引数は</a:t>
            </a:r>
            <a:r>
              <a:rPr lang="en-US" sz="1700" b="0" i="0" u="sng" strike="noStrike" cap="none" dirty="0">
                <a:solidFill>
                  <a:schemeClr val="hlink"/>
                </a:solidFill>
                <a:sym typeface="Arial"/>
                <a:hlinkClick r:id="rId3"/>
              </a:rPr>
              <a:t>出力の種類</a:t>
            </a:r>
            <a:r>
              <a:rPr lang="en-US" sz="1700" b="0" i="0" u="none" strike="noStrike" cap="none" dirty="0">
                <a:solidFill>
                  <a:srgbClr val="1E4E79"/>
                </a:solidFill>
                <a:sym typeface="Arial"/>
              </a:rPr>
              <a:t>により変化します。単純イベント(Bang)である </a:t>
            </a:r>
            <a:r>
              <a:rPr lang="en-US" sz="1700" b="0" i="1" u="none" strike="noStrike" cap="none" dirty="0" err="1">
                <a:solidFill>
                  <a:srgbClr val="1E4E79"/>
                </a:solidFill>
                <a:sym typeface="Arial"/>
              </a:rPr>
              <a:t>myBangOutput</a:t>
            </a:r>
            <a:r>
              <a:rPr lang="en-US" sz="1700" b="0" i="0" u="none" strike="noStrike" cap="none" dirty="0">
                <a:solidFill>
                  <a:srgbClr val="1E4E79"/>
                </a:solidFill>
                <a:sym typeface="Arial"/>
              </a:rPr>
              <a:t> という出力を定義した場合は、</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35000"/>
              </a:lnSpc>
              <a:spcBef>
                <a:spcPts val="0"/>
              </a:spcBef>
              <a:spcAft>
                <a:spcPts val="0"/>
              </a:spcAft>
              <a:buClr>
                <a:srgbClr val="1E4E79"/>
              </a:buClr>
              <a:buSzPct val="25000"/>
              <a:buFont typeface="Arial"/>
              <a:buNone/>
            </a:pPr>
            <a:r>
              <a:rPr lang="en-US" sz="13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onInput_onStart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0" u="none" strike="noStrike" cap="none" dirty="0" err="1">
                <a:solidFill>
                  <a:srgbClr val="999999"/>
                </a:solidFill>
                <a:sym typeface="Arial"/>
              </a:rPr>
              <a:t>self</a:t>
            </a:r>
            <a:r>
              <a:rPr lang="en-US" sz="1300" b="1" i="0" u="none" strike="noStrike" cap="none" dirty="0" err="1">
                <a:solidFill>
                  <a:srgbClr val="333333"/>
                </a:solidFill>
                <a:sym typeface="Arial"/>
              </a:rPr>
              <a:t>.</a:t>
            </a:r>
            <a:r>
              <a:rPr lang="en-US" sz="1300" b="0" i="0" u="none" strike="noStrike" cap="none" dirty="0" err="1">
                <a:solidFill>
                  <a:srgbClr val="333333"/>
                </a:solidFill>
                <a:sym typeface="Arial"/>
              </a:rPr>
              <a:t>myBangOutput</a:t>
            </a:r>
            <a:r>
              <a:rPr lang="en-US" sz="1300" b="0" i="0" u="none" strike="noStrike" cap="none" dirty="0">
                <a:solidFill>
                  <a:srgbClr val="333333"/>
                </a:solidFill>
                <a:sym typeface="Arial"/>
              </a:rPr>
              <a:t>()</a:t>
            </a:r>
          </a:p>
          <a:p>
            <a:pPr marL="0" marR="0" lvl="0" indent="0" algn="l" rtl="0">
              <a:lnSpc>
                <a:spcPct val="135000"/>
              </a:lnSpc>
              <a:spcBef>
                <a:spcPts val="0"/>
              </a:spcBef>
              <a:spcAft>
                <a:spcPts val="0"/>
              </a:spcAft>
              <a:buClr>
                <a:schemeClr val="dk1"/>
              </a:buClr>
              <a:buSzPct val="25000"/>
              <a:buFont typeface="Arial"/>
              <a:buNone/>
            </a:pPr>
            <a:endParaRPr dirty="0"/>
          </a:p>
          <a:p>
            <a:pPr marL="0" marR="0" lvl="0" indent="0" algn="l" rtl="0">
              <a:lnSpc>
                <a:spcPct val="135000"/>
              </a:lnSpc>
              <a:spcBef>
                <a:spcPts val="0"/>
              </a:spcBef>
              <a:spcAft>
                <a:spcPts val="0"/>
              </a:spcAft>
              <a:buClr>
                <a:schemeClr val="dk1"/>
              </a:buClr>
              <a:buSzPct val="25000"/>
              <a:buFont typeface="Arial"/>
              <a:buNone/>
            </a:pPr>
            <a:endParaRPr dirty="0"/>
          </a:p>
          <a:p>
            <a:pPr marL="0" marR="0" lvl="0" indent="0" algn="l" rtl="0">
              <a:lnSpc>
                <a:spcPct val="13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などと引数なしで呼び出し、数値(Number)や文字列(String)、動的(Dynamic)の場合は、引数を与えて呼び出すことで、出力先に値を渡すことができます。</a:t>
            </a:r>
          </a:p>
          <a:p>
            <a:pPr marL="0" marR="0" lvl="0" indent="0" algn="l" rtl="0">
              <a:lnSpc>
                <a:spcPct val="135000"/>
              </a:lnSpc>
              <a:spcBef>
                <a:spcPts val="0"/>
              </a:spcBef>
              <a:spcAft>
                <a:spcPts val="0"/>
              </a:spcAft>
              <a:buClr>
                <a:schemeClr val="dk1"/>
              </a:buClr>
              <a:buSzPct val="25000"/>
              <a:buFont typeface="Arial"/>
              <a:buNone/>
            </a:pPr>
            <a:endParaRPr dirty="0"/>
          </a:p>
          <a:p>
            <a:pPr marL="0" marR="0" lvl="0" indent="0" algn="l" rtl="0">
              <a:lnSpc>
                <a:spcPct val="135000"/>
              </a:lnSpc>
              <a:spcBef>
                <a:spcPts val="0"/>
              </a:spcBef>
              <a:spcAft>
                <a:spcPts val="0"/>
              </a:spcAft>
              <a:buClr>
                <a:schemeClr val="dk1"/>
              </a:buClr>
              <a:buSzPct val="25000"/>
              <a:buFont typeface="Arial"/>
              <a:buNone/>
            </a:pPr>
            <a:r>
              <a:rPr lang="en-US" sz="1700" b="0" i="0" u="none" strike="noStrike" cap="none" dirty="0">
                <a:solidFill>
                  <a:srgbClr val="333333"/>
                </a:solidFill>
                <a:sym typeface="Arial"/>
              </a:rPr>
              <a:t>   </a:t>
            </a:r>
            <a:r>
              <a:rPr lang="en-US" sz="1300" b="1" i="0" u="none" strike="noStrike" cap="none" dirty="0" err="1">
                <a:solidFill>
                  <a:srgbClr val="333333"/>
                </a:solidFill>
                <a:sym typeface="Arial"/>
              </a:rPr>
              <a:t>def</a:t>
            </a:r>
            <a:r>
              <a:rPr lang="en-US" sz="1300" b="0" i="0" u="none" strike="noStrike" cap="none" dirty="0">
                <a:solidFill>
                  <a:srgbClr val="333333"/>
                </a:solidFill>
                <a:sym typeface="Arial"/>
              </a:rPr>
              <a:t> </a:t>
            </a:r>
            <a:r>
              <a:rPr lang="en-US" sz="1300" b="1" i="0" u="none" strike="noStrike" cap="none" dirty="0" err="1">
                <a:solidFill>
                  <a:srgbClr val="990000"/>
                </a:solidFill>
                <a:sym typeface="Arial"/>
              </a:rPr>
              <a:t>onInput_onStart</a:t>
            </a:r>
            <a:r>
              <a:rPr lang="en-US" sz="1300" b="0" i="0" u="none" strike="noStrike" cap="none" dirty="0">
                <a:solidFill>
                  <a:srgbClr val="333333"/>
                </a:solidFill>
                <a:sym typeface="Arial"/>
              </a:rPr>
              <a:t>(</a:t>
            </a:r>
            <a:r>
              <a:rPr lang="en-US" sz="1300" b="0" i="0" u="none" strike="noStrike" cap="none" dirty="0">
                <a:solidFill>
                  <a:srgbClr val="999999"/>
                </a:solidFill>
                <a:sym typeface="Arial"/>
              </a:rPr>
              <a:t>self</a:t>
            </a:r>
            <a:r>
              <a:rPr lang="en-US" sz="1300" b="0" i="0" u="none" strike="noStrike" cap="none" dirty="0">
                <a:solidFill>
                  <a:srgbClr val="333333"/>
                </a:solidFill>
                <a:sym typeface="Arial"/>
              </a:rPr>
              <a:t>):</a:t>
            </a:r>
            <a:br>
              <a:rPr lang="en-US" sz="1300" b="0" i="0" u="none" strike="noStrike" cap="none" dirty="0">
                <a:solidFill>
                  <a:srgbClr val="333333"/>
                </a:solidFill>
                <a:sym typeface="Arial"/>
              </a:rPr>
            </a:br>
            <a:r>
              <a:rPr lang="en-US" sz="1300" b="0" i="0" u="none" strike="noStrike" cap="none" dirty="0">
                <a:solidFill>
                  <a:srgbClr val="333333"/>
                </a:solidFill>
                <a:sym typeface="Arial"/>
              </a:rPr>
              <a:t>        </a:t>
            </a:r>
            <a:r>
              <a:rPr lang="en-US" sz="1300" b="0" i="0" u="none" strike="noStrike" cap="none" dirty="0" err="1">
                <a:solidFill>
                  <a:srgbClr val="999999"/>
                </a:solidFill>
                <a:sym typeface="Arial"/>
              </a:rPr>
              <a:t>self</a:t>
            </a:r>
            <a:r>
              <a:rPr lang="en-US" sz="1300" b="1" i="0" u="none" strike="noStrike" cap="none" dirty="0" err="1">
                <a:solidFill>
                  <a:srgbClr val="333333"/>
                </a:solidFill>
                <a:sym typeface="Arial"/>
              </a:rPr>
              <a:t>.</a:t>
            </a:r>
            <a:r>
              <a:rPr lang="en-US" sz="1300" b="0" i="0" u="none" strike="noStrike" cap="none" dirty="0" err="1">
                <a:solidFill>
                  <a:srgbClr val="333333"/>
                </a:solidFill>
                <a:sym typeface="Arial"/>
              </a:rPr>
              <a:t>myNumberOutput</a:t>
            </a:r>
            <a:r>
              <a:rPr lang="en-US" sz="1300" b="0" i="0" u="none" strike="noStrike" cap="none" dirty="0">
                <a:solidFill>
                  <a:srgbClr val="333333"/>
                </a:solidFill>
                <a:sym typeface="Arial"/>
              </a:rPr>
              <a:t>(</a:t>
            </a:r>
            <a:r>
              <a:rPr lang="en-US" sz="1300" b="0" i="0" u="none" strike="noStrike" cap="none" dirty="0">
                <a:solidFill>
                  <a:srgbClr val="009999"/>
                </a:solidFill>
                <a:sym typeface="Arial"/>
              </a:rPr>
              <a:t>1000</a:t>
            </a:r>
            <a:r>
              <a:rPr lang="en-US" sz="1300" b="0" i="0" u="none" strike="noStrike" cap="none" dirty="0">
                <a:solidFill>
                  <a:srgbClr val="333333"/>
                </a:solidFill>
                <a:sym typeface="Arial"/>
              </a:rPr>
              <a:t>)</a:t>
            </a:r>
          </a:p>
          <a:p>
            <a:pPr marL="0" marR="0" lvl="0" indent="0" algn="l" rtl="0">
              <a:lnSpc>
                <a:spcPct val="90000"/>
              </a:lnSpc>
              <a:spcBef>
                <a:spcPts val="200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886" name="Shape 88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87" name="Shape 88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74</a:t>
            </a:fld>
            <a:endParaRPr lang="en-US"/>
          </a:p>
        </p:txBody>
      </p:sp>
      <p:pic>
        <p:nvPicPr>
          <p:cNvPr id="888" name="Shape 88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889" name="Shape 889"/>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ビルトイン関数　パラメータ</a:t>
            </a:r>
          </a:p>
        </p:txBody>
      </p:sp>
      <p:sp>
        <p:nvSpPr>
          <p:cNvPr id="895" name="Shape 89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700"/>
              </a:spcBef>
              <a:spcAft>
                <a:spcPts val="0"/>
              </a:spcAft>
              <a:buClr>
                <a:schemeClr val="dk1"/>
              </a:buClr>
              <a:buSzPct val="25000"/>
              <a:buFont typeface="Arial"/>
              <a:buNone/>
            </a:pPr>
            <a:r>
              <a:rPr lang="en-US" sz="1700" b="0" i="0" u="none" strike="noStrike" cap="none" dirty="0">
                <a:solidFill>
                  <a:srgbClr val="1E4E79"/>
                </a:solidFill>
                <a:sym typeface="Arial"/>
              </a:rPr>
              <a:t>ボックスに指定されたパラメータを利用することもできます。以下のいずれかの方法があります。</a:t>
            </a:r>
          </a:p>
          <a:p>
            <a:pPr marL="254000" marR="0" lvl="0" indent="-171450" algn="l" rtl="0">
              <a:lnSpc>
                <a:spcPct val="100000"/>
              </a:lnSpc>
              <a:spcBef>
                <a:spcPts val="700"/>
              </a:spcBef>
              <a:spcAft>
                <a:spcPts val="0"/>
              </a:spcAft>
              <a:buClr>
                <a:srgbClr val="1E4E79"/>
              </a:buClr>
              <a:buSzPct val="100000"/>
              <a:buFont typeface="Arial"/>
              <a:buAutoNum type="arabicPeriod"/>
            </a:pPr>
            <a:r>
              <a:rPr lang="en-US" sz="1700" b="0" i="0" u="none" strike="noStrike" cap="none" dirty="0" err="1">
                <a:solidFill>
                  <a:srgbClr val="1E4E79"/>
                </a:solidFill>
                <a:sym typeface="Arial"/>
              </a:rPr>
              <a:t>getParameter</a:t>
            </a:r>
            <a:r>
              <a:rPr lang="en-US" sz="1700" b="0" i="0" u="none" strike="noStrike" cap="none" dirty="0">
                <a:solidFill>
                  <a:srgbClr val="1E4E79"/>
                </a:solidFill>
                <a:sym typeface="Arial"/>
              </a:rPr>
              <a:t> メソッドを利用する方法</a:t>
            </a:r>
          </a:p>
          <a:p>
            <a:pPr marL="0" marR="0" lvl="0" indent="317500" algn="l" rtl="0">
              <a:lnSpc>
                <a:spcPct val="100000"/>
              </a:lnSpc>
              <a:spcBef>
                <a:spcPts val="700"/>
              </a:spcBef>
              <a:spcAft>
                <a:spcPts val="0"/>
              </a:spcAft>
              <a:buNone/>
            </a:pPr>
            <a:r>
              <a:rPr lang="en-US" sz="1700" b="0" i="1" u="none" strike="noStrike" cap="none" dirty="0">
                <a:solidFill>
                  <a:srgbClr val="1E4E79"/>
                </a:solidFill>
                <a:sym typeface="Arial"/>
              </a:rPr>
              <a:t>param1</a:t>
            </a:r>
            <a:r>
              <a:rPr lang="en-US" sz="1700" b="0" i="0" u="none" strike="noStrike" cap="none" dirty="0">
                <a:solidFill>
                  <a:srgbClr val="1E4E79"/>
                </a:solidFill>
                <a:sym typeface="Arial"/>
              </a:rPr>
              <a:t> という名前のパラメータを取得する場合は、以下のように</a:t>
            </a:r>
          </a:p>
          <a:p>
            <a:pPr marL="317500" marR="0" lvl="0" indent="0" algn="l" rtl="0">
              <a:lnSpc>
                <a:spcPct val="100000"/>
              </a:lnSpc>
              <a:spcBef>
                <a:spcPts val="700"/>
              </a:spcBef>
              <a:spcAft>
                <a:spcPts val="0"/>
              </a:spcAft>
              <a:buNone/>
            </a:pPr>
            <a:r>
              <a:rPr lang="en-US" sz="1700" b="0" i="0" u="none" strike="noStrike" cap="none" dirty="0" err="1">
                <a:solidFill>
                  <a:srgbClr val="1E4E79"/>
                </a:solidFill>
                <a:sym typeface="Arial"/>
              </a:rPr>
              <a:t>getParameter</a:t>
            </a:r>
            <a:r>
              <a:rPr lang="en-US" sz="1700" b="0" i="0" u="none" strike="noStrike" cap="none" dirty="0">
                <a:solidFill>
                  <a:srgbClr val="1E4E79"/>
                </a:solidFill>
                <a:sym typeface="Arial"/>
              </a:rPr>
              <a:t> メソッドを呼び出します。</a:t>
            </a:r>
          </a:p>
          <a:p>
            <a:pPr marL="317500" marR="0" lvl="0" indent="0" algn="l" rtl="0">
              <a:lnSpc>
                <a:spcPct val="100000"/>
              </a:lnSpc>
              <a:spcBef>
                <a:spcPts val="700"/>
              </a:spcBef>
              <a:spcAft>
                <a:spcPts val="0"/>
              </a:spcAft>
              <a:buNone/>
            </a:pPr>
            <a:endParaRPr dirty="0"/>
          </a:p>
          <a:p>
            <a:pPr marL="317500" marR="0" lvl="0" indent="330200" algn="l" rtl="0">
              <a:lnSpc>
                <a:spcPct val="100000"/>
              </a:lnSpc>
              <a:spcBef>
                <a:spcPts val="700"/>
              </a:spcBef>
              <a:spcAft>
                <a:spcPts val="0"/>
              </a:spcAft>
              <a:buNone/>
            </a:pPr>
            <a:r>
              <a:rPr lang="en-US" sz="1700" b="0" i="0" u="none" strike="noStrike" cap="none" dirty="0">
                <a:solidFill>
                  <a:srgbClr val="333333"/>
                </a:solidFill>
                <a:sym typeface="Arial"/>
              </a:rPr>
              <a:t>value </a:t>
            </a:r>
            <a:r>
              <a:rPr lang="en-US" sz="1700" b="1" i="0" u="none" strike="noStrike" cap="none" dirty="0">
                <a:solidFill>
                  <a:srgbClr val="333333"/>
                </a:solidFill>
                <a:sym typeface="Arial"/>
              </a:rPr>
              <a:t>=</a:t>
            </a:r>
            <a:r>
              <a:rPr lang="en-US" sz="1700" b="0" i="0" u="none" strike="noStrike" cap="none" dirty="0">
                <a:solidFill>
                  <a:srgbClr val="333333"/>
                </a:solidFill>
                <a:sym typeface="Arial"/>
              </a:rPr>
              <a:t> </a:t>
            </a:r>
            <a:r>
              <a:rPr lang="en-US" sz="1700" b="0" i="0" u="none" strike="noStrike" cap="none" dirty="0" err="1">
                <a:solidFill>
                  <a:srgbClr val="999999"/>
                </a:solidFill>
                <a:sym typeface="Arial"/>
              </a:rPr>
              <a:t>self</a:t>
            </a:r>
            <a:r>
              <a:rPr lang="en-US" sz="1700" b="1" i="0" u="none" strike="noStrike" cap="none" dirty="0" err="1">
                <a:solidFill>
                  <a:srgbClr val="333333"/>
                </a:solidFill>
                <a:sym typeface="Arial"/>
              </a:rPr>
              <a:t>.</a:t>
            </a:r>
            <a:r>
              <a:rPr lang="en-US" sz="1700" b="0" i="0" u="none" strike="noStrike" cap="none" dirty="0" err="1">
                <a:solidFill>
                  <a:srgbClr val="333333"/>
                </a:solidFill>
                <a:sym typeface="Arial"/>
              </a:rPr>
              <a:t>getParameter</a:t>
            </a:r>
            <a:r>
              <a:rPr lang="en-US" sz="1700" b="0" i="0" u="none" strike="noStrike" cap="none" dirty="0">
                <a:solidFill>
                  <a:srgbClr val="333333"/>
                </a:solidFill>
                <a:sym typeface="Arial"/>
              </a:rPr>
              <a:t>(</a:t>
            </a:r>
            <a:r>
              <a:rPr lang="en-US" sz="1700" b="0" i="0" u="none" strike="noStrike" cap="none" dirty="0">
                <a:solidFill>
                  <a:srgbClr val="DD1144"/>
                </a:solidFill>
                <a:sym typeface="Arial"/>
              </a:rPr>
              <a:t>"param1"</a:t>
            </a:r>
            <a:r>
              <a:rPr lang="en-US" sz="1700" b="0" i="0" u="none" strike="noStrike" cap="none" dirty="0">
                <a:solidFill>
                  <a:srgbClr val="333333"/>
                </a:solidFill>
                <a:sym typeface="Arial"/>
              </a:rPr>
              <a:t>)</a:t>
            </a:r>
            <a:br>
              <a:rPr lang="en-US" sz="1700" b="0" i="0" u="none" strike="noStrike" cap="none" dirty="0">
                <a:solidFill>
                  <a:srgbClr val="333333"/>
                </a:solidFill>
                <a:sym typeface="Arial"/>
              </a:rPr>
            </a:br>
            <a:endParaRPr lang="en-US" sz="1700" b="0" i="0" u="none" strike="noStrike" cap="none" dirty="0">
              <a:solidFill>
                <a:srgbClr val="333333"/>
              </a:solidFill>
              <a:sym typeface="Arial"/>
            </a:endParaRPr>
          </a:p>
          <a:p>
            <a:pPr marL="0" marR="0" lvl="0" indent="0" algn="l" rtl="0">
              <a:lnSpc>
                <a:spcPct val="100000"/>
              </a:lnSpc>
              <a:spcBef>
                <a:spcPts val="700"/>
              </a:spcBef>
              <a:spcAft>
                <a:spcPts val="0"/>
              </a:spcAft>
              <a:buNone/>
            </a:pPr>
            <a:endParaRPr dirty="0">
              <a:solidFill>
                <a:srgbClr val="333333"/>
              </a:solidFill>
            </a:endParaRPr>
          </a:p>
          <a:p>
            <a:pPr marL="254000" marR="0" lvl="0" indent="-171450" algn="l" rtl="0">
              <a:lnSpc>
                <a:spcPct val="100000"/>
              </a:lnSpc>
              <a:spcBef>
                <a:spcPts val="700"/>
              </a:spcBef>
              <a:spcAft>
                <a:spcPts val="0"/>
              </a:spcAft>
              <a:buClr>
                <a:srgbClr val="1E4E79"/>
              </a:buClr>
              <a:buSzPct val="100000"/>
              <a:buFont typeface="Arial"/>
              <a:buAutoNum type="arabicPeriod"/>
            </a:pPr>
            <a:r>
              <a:rPr lang="en-US" sz="1700" b="0" i="0" u="none" strike="noStrike" cap="none" dirty="0" err="1">
                <a:solidFill>
                  <a:srgbClr val="1E4E79"/>
                </a:solidFill>
                <a:sym typeface="Arial"/>
              </a:rPr>
              <a:t>setParameter</a:t>
            </a:r>
            <a:r>
              <a:rPr lang="en-US" sz="1700" b="0" i="0" u="none" strike="noStrike" cap="none" dirty="0">
                <a:solidFill>
                  <a:srgbClr val="1E4E79"/>
                </a:solidFill>
                <a:sym typeface="Arial"/>
              </a:rPr>
              <a:t> メソッドをオーバーライドする方法</a:t>
            </a:r>
          </a:p>
          <a:p>
            <a:pPr marL="0" marR="0" lvl="0" indent="317500" algn="l" rtl="0">
              <a:lnSpc>
                <a:spcPct val="100000"/>
              </a:lnSpc>
              <a:spcBef>
                <a:spcPts val="700"/>
              </a:spcBef>
              <a:spcAft>
                <a:spcPts val="0"/>
              </a:spcAft>
              <a:buNone/>
            </a:pPr>
            <a:r>
              <a:rPr lang="en-US" sz="1700" b="0" i="0" u="none" strike="noStrike" cap="none" dirty="0" err="1">
                <a:solidFill>
                  <a:srgbClr val="1E4E79"/>
                </a:solidFill>
                <a:sym typeface="Arial"/>
              </a:rPr>
              <a:t>MyClassクラスでsetParameterメソッドをオーバーライドすることで</a:t>
            </a:r>
            <a:r>
              <a:rPr lang="en-US" sz="1700" b="0" i="0" u="none" strike="noStrike" cap="none" dirty="0">
                <a:solidFill>
                  <a:srgbClr val="1E4E79"/>
                </a:solidFill>
                <a:sym typeface="Arial"/>
              </a:rPr>
              <a:t>、</a:t>
            </a:r>
          </a:p>
          <a:p>
            <a:pPr marL="317500" marR="0" lvl="0" indent="0" algn="l" rtl="0">
              <a:lnSpc>
                <a:spcPct val="100000"/>
              </a:lnSpc>
              <a:spcBef>
                <a:spcPts val="700"/>
              </a:spcBef>
              <a:spcAft>
                <a:spcPts val="0"/>
              </a:spcAft>
              <a:buNone/>
            </a:pPr>
            <a:r>
              <a:rPr lang="en-US" sz="1700" b="0" i="0" u="none" strike="noStrike" cap="none" dirty="0">
                <a:solidFill>
                  <a:srgbClr val="1E4E79"/>
                </a:solidFill>
                <a:sym typeface="Arial"/>
              </a:rPr>
              <a:t>パラメータが変更された際の処理を記述することもできます。</a:t>
            </a:r>
          </a:p>
          <a:p>
            <a:pPr marL="317500" marR="0" lvl="0" indent="0" algn="l" rtl="0">
              <a:lnSpc>
                <a:spcPct val="100000"/>
              </a:lnSpc>
              <a:spcBef>
                <a:spcPts val="700"/>
              </a:spcBef>
              <a:spcAft>
                <a:spcPts val="0"/>
              </a:spcAft>
              <a:buNone/>
            </a:pPr>
            <a:endParaRPr dirty="0"/>
          </a:p>
          <a:p>
            <a:pPr marL="317500" marR="0" lvl="0" indent="330200" algn="l" rtl="0">
              <a:lnSpc>
                <a:spcPct val="100000"/>
              </a:lnSpc>
              <a:spcBef>
                <a:spcPts val="700"/>
              </a:spcBef>
              <a:spcAft>
                <a:spcPts val="0"/>
              </a:spcAft>
              <a:buNone/>
            </a:pPr>
            <a:r>
              <a:rPr lang="en-US" sz="1700" b="1" i="0" u="none" strike="noStrike" cap="none" dirty="0" err="1">
                <a:solidFill>
                  <a:srgbClr val="333333"/>
                </a:solidFill>
                <a:sym typeface="Arial"/>
              </a:rPr>
              <a:t>def</a:t>
            </a:r>
            <a:r>
              <a:rPr lang="en-US" sz="1700" b="0" i="0" u="none" strike="noStrike" cap="none" dirty="0">
                <a:solidFill>
                  <a:srgbClr val="333333"/>
                </a:solidFill>
                <a:sym typeface="Arial"/>
              </a:rPr>
              <a:t> </a:t>
            </a:r>
            <a:r>
              <a:rPr lang="en-US" sz="1700" b="1" i="0" u="none" strike="noStrike" cap="none" dirty="0" err="1">
                <a:solidFill>
                  <a:srgbClr val="990000"/>
                </a:solidFill>
                <a:sym typeface="Arial"/>
              </a:rPr>
              <a:t>setParameter</a:t>
            </a:r>
            <a:r>
              <a:rPr lang="en-US" sz="1700" b="0" i="0" u="none" strike="noStrike" cap="none" dirty="0">
                <a:solidFill>
                  <a:srgbClr val="333333"/>
                </a:solidFill>
                <a:sym typeface="Arial"/>
              </a:rPr>
              <a:t>(</a:t>
            </a:r>
            <a:r>
              <a:rPr lang="en-US" sz="1700" b="0" i="0" u="none" strike="noStrike" cap="none" dirty="0">
                <a:solidFill>
                  <a:srgbClr val="999999"/>
                </a:solidFill>
                <a:sym typeface="Arial"/>
              </a:rPr>
              <a:t>self</a:t>
            </a:r>
            <a:r>
              <a:rPr lang="en-US" sz="1700" b="0" i="0" u="none" strike="noStrike" cap="none" dirty="0">
                <a:solidFill>
                  <a:srgbClr val="333333"/>
                </a:solidFill>
                <a:sym typeface="Arial"/>
              </a:rPr>
              <a:t>, </a:t>
            </a:r>
            <a:r>
              <a:rPr lang="en-US" sz="1700" b="0" i="0" u="none" strike="noStrike" cap="none" dirty="0" err="1">
                <a:solidFill>
                  <a:srgbClr val="333333"/>
                </a:solidFill>
                <a:sym typeface="Arial"/>
              </a:rPr>
              <a:t>parameterName</a:t>
            </a:r>
            <a:r>
              <a:rPr lang="en-US" sz="1700" b="0" i="0" u="none" strike="noStrike" cap="none" dirty="0">
                <a:solidFill>
                  <a:srgbClr val="333333"/>
                </a:solidFill>
                <a:sym typeface="Arial"/>
              </a:rPr>
              <a:t>, </a:t>
            </a:r>
            <a:r>
              <a:rPr lang="en-US" sz="1700" b="0" i="0" u="none" strike="noStrike" cap="none" dirty="0" err="1">
                <a:solidFill>
                  <a:srgbClr val="333333"/>
                </a:solidFill>
                <a:sym typeface="Arial"/>
              </a:rPr>
              <a:t>newValue</a:t>
            </a:r>
            <a:r>
              <a:rPr lang="en-US" sz="1700" b="0" i="0" u="none" strike="noStrike" cap="none" dirty="0">
                <a:solidFill>
                  <a:srgbClr val="333333"/>
                </a:solidFill>
                <a:sym typeface="Arial"/>
              </a:rPr>
              <a:t>):</a:t>
            </a:r>
            <a:br>
              <a:rPr lang="en-US" sz="1700" b="0" i="0" u="none" strike="noStrike" cap="none" dirty="0">
                <a:solidFill>
                  <a:srgbClr val="333333"/>
                </a:solidFill>
                <a:sym typeface="Arial"/>
              </a:rPr>
            </a:br>
            <a:r>
              <a:rPr lang="en-US" sz="1700" b="0" i="0" u="none" strike="noStrike" cap="none" dirty="0">
                <a:solidFill>
                  <a:srgbClr val="333333"/>
                </a:solidFill>
                <a:sym typeface="Arial"/>
              </a:rPr>
              <a:t>   </a:t>
            </a:r>
            <a:r>
              <a:rPr lang="en-US" dirty="0">
                <a:solidFill>
                  <a:srgbClr val="333333"/>
                </a:solidFill>
              </a:rPr>
              <a:t>		</a:t>
            </a:r>
            <a:r>
              <a:rPr lang="en-US" sz="1700" b="1" i="0" u="none" strike="noStrike" cap="none" dirty="0">
                <a:solidFill>
                  <a:srgbClr val="333333"/>
                </a:solidFill>
                <a:sym typeface="Arial"/>
              </a:rPr>
              <a:t>if</a:t>
            </a:r>
            <a:r>
              <a:rPr lang="en-US" sz="1700" b="0" i="0" u="none" strike="noStrike" cap="none" dirty="0">
                <a:solidFill>
                  <a:srgbClr val="333333"/>
                </a:solidFill>
                <a:sym typeface="Arial"/>
              </a:rPr>
              <a:t>(</a:t>
            </a:r>
            <a:r>
              <a:rPr lang="en-US" sz="1700" b="0" i="0" u="none" strike="noStrike" cap="none" dirty="0" err="1">
                <a:solidFill>
                  <a:srgbClr val="333333"/>
                </a:solidFill>
                <a:sym typeface="Arial"/>
              </a:rPr>
              <a:t>parameterName</a:t>
            </a:r>
            <a:r>
              <a:rPr lang="en-US" sz="1700" b="0" i="0" u="none" strike="noStrike" cap="none" dirty="0">
                <a:solidFill>
                  <a:srgbClr val="333333"/>
                </a:solidFill>
                <a:sym typeface="Arial"/>
              </a:rPr>
              <a:t> </a:t>
            </a:r>
            <a:r>
              <a:rPr lang="en-US" sz="1700" b="1" i="0" u="none" strike="noStrike" cap="none" dirty="0">
                <a:solidFill>
                  <a:srgbClr val="333333"/>
                </a:solidFill>
                <a:sym typeface="Arial"/>
              </a:rPr>
              <a:t>==</a:t>
            </a:r>
            <a:r>
              <a:rPr lang="en-US" sz="1700" b="0" i="0" u="none" strike="noStrike" cap="none" dirty="0">
                <a:solidFill>
                  <a:srgbClr val="333333"/>
                </a:solidFill>
                <a:sym typeface="Arial"/>
              </a:rPr>
              <a:t> </a:t>
            </a:r>
            <a:r>
              <a:rPr lang="en-US" sz="1700" b="0" i="0" u="none" strike="noStrike" cap="none" dirty="0">
                <a:solidFill>
                  <a:srgbClr val="DD1144"/>
                </a:solidFill>
                <a:sym typeface="Arial"/>
              </a:rPr>
              <a:t>"param1"</a:t>
            </a:r>
            <a:r>
              <a:rPr lang="en-US" sz="1700" b="0" i="0" u="none" strike="noStrike" cap="none" dirty="0">
                <a:solidFill>
                  <a:srgbClr val="333333"/>
                </a:solidFill>
                <a:sym typeface="Arial"/>
              </a:rPr>
              <a:t>):</a:t>
            </a:r>
            <a:br>
              <a:rPr lang="en-US" sz="1700" b="0" i="0" u="none" strike="noStrike" cap="none" dirty="0">
                <a:solidFill>
                  <a:srgbClr val="333333"/>
                </a:solidFill>
                <a:sym typeface="Arial"/>
              </a:rPr>
            </a:br>
            <a:r>
              <a:rPr lang="en-US" sz="1700" b="0" i="0" u="none" strike="noStrike" cap="none" dirty="0">
                <a:solidFill>
                  <a:srgbClr val="333333"/>
                </a:solidFill>
                <a:sym typeface="Arial"/>
              </a:rPr>
              <a:t>       	</a:t>
            </a:r>
            <a:r>
              <a:rPr lang="en-US" dirty="0">
                <a:solidFill>
                  <a:srgbClr val="333333"/>
                </a:solidFill>
              </a:rPr>
              <a:t>	</a:t>
            </a:r>
            <a:r>
              <a:rPr lang="en-US" sz="1700" b="0" i="0" u="none" strike="noStrike" cap="none" dirty="0">
                <a:solidFill>
                  <a:srgbClr val="999999"/>
                </a:solidFill>
                <a:sym typeface="Arial"/>
              </a:rPr>
              <a:t>self</a:t>
            </a:r>
            <a:r>
              <a:rPr lang="en-US" sz="1700" b="1" i="0" u="none" strike="noStrike" cap="none" dirty="0">
                <a:solidFill>
                  <a:srgbClr val="333333"/>
                </a:solidFill>
                <a:sym typeface="Arial"/>
              </a:rPr>
              <a:t>.</a:t>
            </a:r>
            <a:r>
              <a:rPr lang="en-US" sz="1700" b="0" i="0" u="none" strike="noStrike" cap="none" dirty="0">
                <a:solidFill>
                  <a:srgbClr val="333333"/>
                </a:solidFill>
                <a:sym typeface="Arial"/>
              </a:rPr>
              <a:t>param1 </a:t>
            </a:r>
            <a:r>
              <a:rPr lang="en-US" sz="1700" b="1" i="0" u="none" strike="noStrike" cap="none" dirty="0">
                <a:solidFill>
                  <a:srgbClr val="333333"/>
                </a:solidFill>
                <a:sym typeface="Arial"/>
              </a:rPr>
              <a:t>=</a:t>
            </a:r>
            <a:r>
              <a:rPr lang="en-US" sz="1700" b="0" i="0" u="none" strike="noStrike" cap="none" dirty="0">
                <a:solidFill>
                  <a:srgbClr val="333333"/>
                </a:solidFill>
                <a:sym typeface="Arial"/>
              </a:rPr>
              <a:t> </a:t>
            </a:r>
            <a:r>
              <a:rPr lang="en-US" sz="1700" b="0" i="0" u="none" strike="noStrike" cap="none" dirty="0" err="1">
                <a:solidFill>
                  <a:srgbClr val="333333"/>
                </a:solidFill>
                <a:sym typeface="Arial"/>
              </a:rPr>
              <a:t>newValue</a:t>
            </a:r>
            <a:endParaRPr lang="en-US" sz="1700" b="0" i="0" u="none" strike="noStrike" cap="none" dirty="0">
              <a:solidFill>
                <a:srgbClr val="333333"/>
              </a:solidFill>
              <a:sym typeface="Arial"/>
            </a:endParaRPr>
          </a:p>
          <a:p>
            <a:pPr marL="0" marR="0" lvl="0" indent="0" algn="l" rtl="0">
              <a:lnSpc>
                <a:spcPct val="90000"/>
              </a:lnSpc>
              <a:spcBef>
                <a:spcPts val="70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896" name="Shape 89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sp>
        <p:nvSpPr>
          <p:cNvPr id="897" name="Shape 89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75</a:t>
            </a:fld>
            <a:endParaRPr lang="en-US"/>
          </a:p>
        </p:txBody>
      </p:sp>
      <p:pic>
        <p:nvPicPr>
          <p:cNvPr id="898" name="Shape 89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899" name="Shape 899"/>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ビルトイン関数　ログ</a:t>
            </a:r>
          </a:p>
        </p:txBody>
      </p:sp>
      <p:sp>
        <p:nvSpPr>
          <p:cNvPr id="905" name="Shape 90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Pythonボックスからログを出力することもできます。出力したログはログビューアで参照することができます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なお、print文ではログビューアに出力することはできません。これらのメソッドを利用する必要があります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906" name="Shape 90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Ex　Pythonプログラミングをしてみよう</a:t>
            </a:r>
          </a:p>
        </p:txBody>
      </p:sp>
      <p:pic>
        <p:nvPicPr>
          <p:cNvPr id="907" name="Shape 907"/>
          <p:cNvPicPr preferRelativeResize="0"/>
          <p:nvPr/>
        </p:nvPicPr>
        <p:blipFill>
          <a:blip r:embed="rId3">
            <a:alphaModFix/>
          </a:blip>
          <a:stretch>
            <a:fillRect/>
          </a:stretch>
        </p:blipFill>
        <p:spPr>
          <a:xfrm>
            <a:off x="1566020" y="2863070"/>
            <a:ext cx="7559151" cy="4014464"/>
          </a:xfrm>
          <a:prstGeom prst="rect">
            <a:avLst/>
          </a:prstGeom>
          <a:noFill/>
          <a:ln>
            <a:noFill/>
          </a:ln>
        </p:spPr>
      </p:pic>
      <p:sp>
        <p:nvSpPr>
          <p:cNvPr id="908" name="Shape 90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76</a:t>
            </a:fld>
            <a:endParaRPr lang="en-US"/>
          </a:p>
        </p:txBody>
      </p:sp>
      <p:pic>
        <p:nvPicPr>
          <p:cNvPr id="909" name="Shape 909"/>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910" name="Shape 910"/>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Shape 91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err="1"/>
              <a:t>ここでは、Say</a:t>
            </a:r>
            <a:r>
              <a:rPr lang="en-US" dirty="0"/>
              <a:t> </a:t>
            </a:r>
            <a:r>
              <a:rPr lang="en-US" dirty="0" err="1"/>
              <a:t>Textボックスのスクリプトを参考に、オリジナルのSay</a:t>
            </a:r>
            <a:r>
              <a:rPr lang="en-US" dirty="0" err="1" smtClean="0"/>
              <a:t>ボックスを作成してみましょう</a:t>
            </a:r>
            <a:endParaRPr lang="en-US" dirty="0"/>
          </a:p>
          <a:p>
            <a:pPr marL="0" lvl="0" indent="0" rtl="0">
              <a:spcBef>
                <a:spcPts val="0"/>
              </a:spcBef>
              <a:buNone/>
            </a:pPr>
            <a:endParaRPr dirty="0"/>
          </a:p>
          <a:p>
            <a:pPr marL="0" lvl="0" indent="0" rtl="0">
              <a:spcBef>
                <a:spcPts val="0"/>
              </a:spcBef>
              <a:buNone/>
            </a:pPr>
            <a:r>
              <a:rPr lang="en-US" dirty="0"/>
              <a:t>Say </a:t>
            </a:r>
            <a:r>
              <a:rPr lang="en-US" dirty="0" err="1"/>
              <a:t>Textボックスのスクリプトを確認すると、複雑な処理をしているように見受けられますが、重要なコードは以下となります</a:t>
            </a:r>
            <a:r>
              <a:rPr lang="en-US" dirty="0"/>
              <a:t>。</a:t>
            </a:r>
          </a:p>
          <a:p>
            <a:pPr marL="0" lvl="0" indent="0" rtl="0">
              <a:spcBef>
                <a:spcPts val="0"/>
              </a:spcBef>
              <a:buNone/>
            </a:pPr>
            <a:endParaRPr dirty="0"/>
          </a:p>
          <a:p>
            <a:pPr marL="0" lvl="0" indent="-50800" rtl="0">
              <a:spcBef>
                <a:spcPts val="0"/>
              </a:spcBef>
              <a:buClr>
                <a:schemeClr val="dk1"/>
              </a:buClr>
              <a:buSzPct val="47058"/>
              <a:buFont typeface="Arial"/>
              <a:buNone/>
            </a:pPr>
            <a:r>
              <a:rPr lang="en-US" dirty="0"/>
              <a:t>PythonでNAOの機能を使用するためにALProxyというモジュールからALTextToSpeechモジュールを呼び出しています。</a:t>
            </a:r>
          </a:p>
          <a:p>
            <a:pPr marL="0" lvl="0" indent="317500" rtl="0">
              <a:lnSpc>
                <a:spcPct val="135000"/>
              </a:lnSpc>
              <a:spcBef>
                <a:spcPts val="0"/>
              </a:spcBef>
              <a:buNone/>
            </a:pPr>
            <a:r>
              <a:rPr lang="en-US" sz="1400" dirty="0" err="1">
                <a:solidFill>
                  <a:srgbClr val="999999"/>
                </a:solidFill>
              </a:rPr>
              <a:t>self</a:t>
            </a:r>
            <a:r>
              <a:rPr lang="en-US" sz="1400" dirty="0" err="1">
                <a:solidFill>
                  <a:srgbClr val="000000"/>
                </a:solidFill>
              </a:rPr>
              <a:t>.tts</a:t>
            </a:r>
            <a:r>
              <a:rPr lang="en-US" sz="1400" dirty="0">
                <a:solidFill>
                  <a:srgbClr val="000000"/>
                </a:solidFill>
              </a:rPr>
              <a:t> = </a:t>
            </a:r>
            <a:r>
              <a:rPr lang="en-US" sz="1400" dirty="0" err="1">
                <a:solidFill>
                  <a:srgbClr val="000000"/>
                </a:solidFill>
              </a:rPr>
              <a:t>ALProxy</a:t>
            </a:r>
            <a:r>
              <a:rPr lang="en-US" sz="1400" dirty="0">
                <a:solidFill>
                  <a:srgbClr val="000000"/>
                </a:solidFill>
              </a:rPr>
              <a:t>('</a:t>
            </a:r>
            <a:r>
              <a:rPr lang="en-US" sz="1400" dirty="0" err="1">
                <a:solidFill>
                  <a:srgbClr val="000000"/>
                </a:solidFill>
              </a:rPr>
              <a:t>ALTextToSpeech</a:t>
            </a:r>
            <a:r>
              <a:rPr lang="en-US" sz="1400" dirty="0">
                <a:solidFill>
                  <a:srgbClr val="000000"/>
                </a:solidFill>
              </a:rPr>
              <a:t>')</a:t>
            </a:r>
          </a:p>
          <a:p>
            <a:pPr marL="0" lvl="0" indent="0" rtl="0">
              <a:lnSpc>
                <a:spcPct val="135000"/>
              </a:lnSpc>
              <a:spcBef>
                <a:spcPts val="0"/>
              </a:spcBef>
              <a:buNone/>
            </a:pPr>
            <a:endParaRPr dirty="0"/>
          </a:p>
          <a:p>
            <a:pPr marL="0" lvl="0" indent="0" rtl="0">
              <a:lnSpc>
                <a:spcPct val="135000"/>
              </a:lnSpc>
              <a:spcBef>
                <a:spcPts val="0"/>
              </a:spcBef>
              <a:buNone/>
            </a:pPr>
            <a:r>
              <a:rPr lang="en-US" dirty="0"/>
              <a:t>Localized Textボックスから送られてきたデータを変数setntenceに代入しています。念のため、明示的にStringデータとして扱うためにstr()関数を使用しています。</a:t>
            </a:r>
          </a:p>
          <a:p>
            <a:pPr marL="0" lvl="0" indent="317500" rtl="0">
              <a:lnSpc>
                <a:spcPct val="135000"/>
              </a:lnSpc>
              <a:spcBef>
                <a:spcPts val="0"/>
              </a:spcBef>
              <a:buNone/>
            </a:pPr>
            <a:r>
              <a:rPr lang="en-US" sz="1400" dirty="0">
                <a:solidFill>
                  <a:srgbClr val="000000"/>
                </a:solidFill>
              </a:rPr>
              <a:t>sentence = </a:t>
            </a:r>
            <a:r>
              <a:rPr lang="en-US" sz="1400" dirty="0" err="1">
                <a:solidFill>
                  <a:srgbClr val="000000"/>
                </a:solidFill>
              </a:rPr>
              <a:t>str</a:t>
            </a:r>
            <a:r>
              <a:rPr lang="en-US" sz="1400" dirty="0">
                <a:solidFill>
                  <a:srgbClr val="000000"/>
                </a:solidFill>
              </a:rPr>
              <a:t>(p)</a:t>
            </a:r>
          </a:p>
          <a:p>
            <a:pPr marL="0" lvl="0" indent="0" rtl="0">
              <a:lnSpc>
                <a:spcPct val="135000"/>
              </a:lnSpc>
              <a:spcBef>
                <a:spcPts val="0"/>
              </a:spcBef>
              <a:buNone/>
            </a:pPr>
            <a:endParaRPr dirty="0"/>
          </a:p>
          <a:p>
            <a:pPr marL="0" lvl="0" indent="0" rtl="0">
              <a:lnSpc>
                <a:spcPct val="135000"/>
              </a:lnSpc>
              <a:spcBef>
                <a:spcPts val="0"/>
              </a:spcBef>
              <a:buNone/>
            </a:pPr>
            <a:r>
              <a:rPr lang="en-US" dirty="0" err="1"/>
              <a:t>ALTextToSpeechモジュールのsay関数に変数sentenceを渡すことで、NAOが喋ります</a:t>
            </a:r>
            <a:r>
              <a:rPr lang="en-US" dirty="0"/>
              <a:t>。</a:t>
            </a:r>
          </a:p>
          <a:p>
            <a:pPr marL="0" lvl="0" indent="317500" rtl="0">
              <a:lnSpc>
                <a:spcPct val="135000"/>
              </a:lnSpc>
              <a:spcBef>
                <a:spcPts val="0"/>
              </a:spcBef>
              <a:buNone/>
            </a:pPr>
            <a:r>
              <a:rPr lang="en-US" sz="1400" dirty="0">
                <a:solidFill>
                  <a:srgbClr val="000000"/>
                </a:solidFill>
              </a:rPr>
              <a:t>id = </a:t>
            </a:r>
            <a:r>
              <a:rPr lang="en-US" sz="1400" dirty="0" err="1">
                <a:solidFill>
                  <a:srgbClr val="999999"/>
                </a:solidFill>
              </a:rPr>
              <a:t>self</a:t>
            </a:r>
            <a:r>
              <a:rPr lang="en-US" sz="1400" dirty="0" err="1">
                <a:solidFill>
                  <a:srgbClr val="000000"/>
                </a:solidFill>
              </a:rPr>
              <a:t>.tts.post.say</a:t>
            </a:r>
            <a:r>
              <a:rPr lang="en-US" sz="1400" dirty="0">
                <a:solidFill>
                  <a:srgbClr val="000000"/>
                </a:solidFill>
              </a:rPr>
              <a:t>(</a:t>
            </a:r>
            <a:r>
              <a:rPr lang="en-US" sz="1400" dirty="0" err="1">
                <a:solidFill>
                  <a:srgbClr val="000000"/>
                </a:solidFill>
              </a:rPr>
              <a:t>str</a:t>
            </a:r>
            <a:r>
              <a:rPr lang="en-US" sz="1400" dirty="0">
                <a:solidFill>
                  <a:srgbClr val="000000"/>
                </a:solidFill>
              </a:rPr>
              <a:t>(sentence))</a:t>
            </a:r>
          </a:p>
          <a:p>
            <a:pPr marL="0" lvl="0" indent="0" rtl="0">
              <a:lnSpc>
                <a:spcPct val="135000"/>
              </a:lnSpc>
              <a:spcBef>
                <a:spcPts val="0"/>
              </a:spcBef>
              <a:buClr>
                <a:srgbClr val="1E4E79"/>
              </a:buClr>
              <a:buSzPct val="25000"/>
              <a:buFont typeface="Arial"/>
              <a:buNone/>
            </a:pPr>
            <a:endParaRPr dirty="0">
              <a:solidFill>
                <a:srgbClr val="1E4E79"/>
              </a:solidFill>
            </a:endParaRPr>
          </a:p>
        </p:txBody>
      </p:sp>
      <p:sp>
        <p:nvSpPr>
          <p:cNvPr id="916" name="Shape 91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rtl="0">
              <a:lnSpc>
                <a:spcPct val="100000"/>
              </a:lnSpc>
              <a:spcBef>
                <a:spcPts val="0"/>
              </a:spcBef>
              <a:buClr>
                <a:schemeClr val="dk1"/>
              </a:buClr>
              <a:buSzPct val="34782"/>
              <a:buFont typeface="Arial"/>
              <a:buNone/>
            </a:pPr>
            <a:r>
              <a:rPr lang="en-US" sz="2300">
                <a:solidFill>
                  <a:schemeClr val="dk2"/>
                </a:solidFill>
              </a:rPr>
              <a:t>演習　オリジナルSayボックス１</a:t>
            </a:r>
          </a:p>
        </p:txBody>
      </p:sp>
      <p:sp>
        <p:nvSpPr>
          <p:cNvPr id="917" name="Shape 91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marL="0" lvl="0" indent="0" rtl="0">
              <a:lnSpc>
                <a:spcPct val="90000"/>
              </a:lnSpc>
              <a:spcBef>
                <a:spcPts val="0"/>
              </a:spcBef>
              <a:buNone/>
            </a:pPr>
            <a:r>
              <a:rPr lang="en-US">
                <a:solidFill>
                  <a:schemeClr val="lt1"/>
                </a:solidFill>
              </a:rPr>
              <a:t>Ex　Pythonプログラミングをしてみよう</a:t>
            </a:r>
          </a:p>
        </p:txBody>
      </p:sp>
      <p:sp>
        <p:nvSpPr>
          <p:cNvPr id="918" name="Shape 91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77</a:t>
            </a:fld>
            <a:endParaRPr lang="en-US"/>
          </a:p>
        </p:txBody>
      </p:sp>
      <p:pic>
        <p:nvPicPr>
          <p:cNvPr id="919" name="Shape 91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920" name="Shape 920"/>
          <p:cNvPicPr preferRelativeResize="0"/>
          <p:nvPr/>
        </p:nvPicPr>
        <p:blipFill>
          <a:blip r:embed="rId4">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Shape 92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15000"/>
              </a:lnSpc>
              <a:spcBef>
                <a:spcPts val="0"/>
              </a:spcBef>
              <a:buNone/>
            </a:pPr>
            <a:r>
              <a:rPr lang="en-US" dirty="0" err="1"/>
              <a:t>今回はPythonボックスでオリジナルのSayボックスを作り、喋る言葉をボックスのパラメータで指定出来るように作成してみます</a:t>
            </a:r>
            <a:r>
              <a:rPr lang="en-US" dirty="0"/>
              <a:t>。</a:t>
            </a:r>
          </a:p>
          <a:p>
            <a:pPr marL="0" lvl="0" indent="0" rtl="0">
              <a:lnSpc>
                <a:spcPct val="115000"/>
              </a:lnSpc>
              <a:spcBef>
                <a:spcPts val="0"/>
              </a:spcBef>
              <a:buNone/>
            </a:pPr>
            <a:endParaRPr dirty="0"/>
          </a:p>
          <a:p>
            <a:pPr marL="0" lvl="0" indent="0" rtl="0">
              <a:lnSpc>
                <a:spcPct val="115000"/>
              </a:lnSpc>
              <a:spcBef>
                <a:spcPts val="0"/>
              </a:spcBef>
              <a:buNone/>
            </a:pPr>
            <a:r>
              <a:rPr lang="en-US" dirty="0"/>
              <a:t>ステップ８「Diagram </a:t>
            </a:r>
            <a:r>
              <a:rPr lang="en-US" dirty="0" err="1"/>
              <a:t>Box」を参考にし、新規に作成したPythonボックスに</a:t>
            </a:r>
            <a:endParaRPr lang="en-US" dirty="0"/>
          </a:p>
          <a:p>
            <a:pPr marL="0" lvl="0" indent="0" rtl="0">
              <a:lnSpc>
                <a:spcPct val="115000"/>
              </a:lnSpc>
              <a:spcBef>
                <a:spcPts val="0"/>
              </a:spcBef>
              <a:buNone/>
            </a:pPr>
            <a:r>
              <a:rPr lang="en-US" dirty="0"/>
              <a:t>「</a:t>
            </a:r>
            <a:r>
              <a:rPr lang="en-US" dirty="0" err="1"/>
              <a:t>say」パラメータを設定します</a:t>
            </a:r>
            <a:r>
              <a:rPr lang="en-US" dirty="0"/>
              <a:t>。</a:t>
            </a:r>
          </a:p>
          <a:p>
            <a:pPr marL="0" lvl="0" indent="0" rtl="0">
              <a:lnSpc>
                <a:spcPct val="115000"/>
              </a:lnSpc>
              <a:spcBef>
                <a:spcPts val="0"/>
              </a:spcBef>
              <a:buNone/>
            </a:pPr>
            <a:endParaRPr dirty="0"/>
          </a:p>
          <a:p>
            <a:pPr marL="0" lvl="0" indent="0" rtl="0">
              <a:lnSpc>
                <a:spcPct val="115000"/>
              </a:lnSpc>
              <a:spcBef>
                <a:spcPts val="0"/>
              </a:spcBef>
              <a:buNone/>
            </a:pPr>
            <a:r>
              <a:rPr lang="en-US" dirty="0"/>
              <a:t>前ページのコードを参考に、</a:t>
            </a:r>
          </a:p>
          <a:p>
            <a:pPr marL="0" lvl="0" indent="0" rtl="0">
              <a:lnSpc>
                <a:spcPct val="115000"/>
              </a:lnSpc>
              <a:spcBef>
                <a:spcPts val="0"/>
              </a:spcBef>
              <a:buNone/>
            </a:pPr>
            <a:r>
              <a:rPr lang="en-US" dirty="0" err="1"/>
              <a:t>PythonボックスのonInput_onStart</a:t>
            </a:r>
            <a:r>
              <a:rPr lang="en-US" dirty="0"/>
              <a:t>()関数を</a:t>
            </a:r>
          </a:p>
          <a:p>
            <a:pPr marL="0" lvl="0" indent="0" rtl="0">
              <a:lnSpc>
                <a:spcPct val="115000"/>
              </a:lnSpc>
              <a:spcBef>
                <a:spcPts val="0"/>
              </a:spcBef>
              <a:buNone/>
            </a:pPr>
            <a:r>
              <a:rPr lang="en-US" dirty="0"/>
              <a:t>以下のように編集します。</a:t>
            </a:r>
          </a:p>
          <a:p>
            <a:pPr marL="0" lvl="0" indent="0" rtl="0">
              <a:lnSpc>
                <a:spcPct val="115000"/>
              </a:lnSpc>
              <a:spcBef>
                <a:spcPts val="0"/>
              </a:spcBef>
              <a:buNone/>
            </a:pPr>
            <a:endParaRPr dirty="0"/>
          </a:p>
          <a:p>
            <a:pPr marL="0" lvl="0" indent="0" rtl="0">
              <a:lnSpc>
                <a:spcPct val="135000"/>
              </a:lnSpc>
              <a:spcBef>
                <a:spcPts val="2000"/>
              </a:spcBef>
              <a:buClr>
                <a:srgbClr val="1E4E79"/>
              </a:buClr>
              <a:buSzPct val="25000"/>
              <a:buFont typeface="Arial"/>
              <a:buNone/>
            </a:pPr>
            <a:r>
              <a:rPr lang="en-US" sz="1300" b="1" dirty="0" err="1">
                <a:solidFill>
                  <a:srgbClr val="333333"/>
                </a:solidFill>
              </a:rPr>
              <a:t>def</a:t>
            </a:r>
            <a:r>
              <a:rPr lang="en-US" sz="1300" dirty="0">
                <a:solidFill>
                  <a:srgbClr val="333333"/>
                </a:solidFill>
              </a:rPr>
              <a:t> </a:t>
            </a:r>
            <a:r>
              <a:rPr lang="en-US" sz="1300" b="1" dirty="0" err="1">
                <a:solidFill>
                  <a:srgbClr val="990000"/>
                </a:solidFill>
              </a:rPr>
              <a:t>onInput_onStart</a:t>
            </a:r>
            <a:r>
              <a:rPr lang="en-US" sz="1300" dirty="0">
                <a:solidFill>
                  <a:srgbClr val="333333"/>
                </a:solidFill>
              </a:rPr>
              <a:t>(</a:t>
            </a:r>
            <a:r>
              <a:rPr lang="en-US" sz="1300" dirty="0">
                <a:solidFill>
                  <a:srgbClr val="999999"/>
                </a:solidFill>
              </a:rPr>
              <a:t>self</a:t>
            </a:r>
            <a:r>
              <a:rPr lang="en-US" sz="1300" dirty="0">
                <a:solidFill>
                  <a:srgbClr val="333333"/>
                </a:solidFill>
              </a:rPr>
              <a:t>):</a:t>
            </a:r>
          </a:p>
          <a:p>
            <a:pPr marL="0" lvl="0" indent="317500" rtl="0">
              <a:lnSpc>
                <a:spcPct val="135000"/>
              </a:lnSpc>
              <a:spcBef>
                <a:spcPts val="0"/>
              </a:spcBef>
              <a:buNone/>
            </a:pPr>
            <a:r>
              <a:rPr lang="en-US" sz="1400" dirty="0" err="1">
                <a:solidFill>
                  <a:srgbClr val="999999"/>
                </a:solidFill>
              </a:rPr>
              <a:t>self</a:t>
            </a:r>
            <a:r>
              <a:rPr lang="en-US" sz="1400" dirty="0" err="1">
                <a:solidFill>
                  <a:srgbClr val="000000"/>
                </a:solidFill>
              </a:rPr>
              <a:t>.tts</a:t>
            </a:r>
            <a:r>
              <a:rPr lang="en-US" sz="1400" dirty="0">
                <a:solidFill>
                  <a:srgbClr val="000000"/>
                </a:solidFill>
              </a:rPr>
              <a:t> = </a:t>
            </a:r>
            <a:r>
              <a:rPr lang="en-US" sz="1400" dirty="0" err="1">
                <a:solidFill>
                  <a:srgbClr val="000000"/>
                </a:solidFill>
              </a:rPr>
              <a:t>ALProxy</a:t>
            </a:r>
            <a:r>
              <a:rPr lang="en-US" sz="1400" dirty="0">
                <a:solidFill>
                  <a:srgbClr val="000000"/>
                </a:solidFill>
              </a:rPr>
              <a:t>('</a:t>
            </a:r>
            <a:r>
              <a:rPr lang="en-US" sz="1400" dirty="0" err="1">
                <a:solidFill>
                  <a:srgbClr val="000000"/>
                </a:solidFill>
              </a:rPr>
              <a:t>ALTextToSpeech</a:t>
            </a:r>
            <a:r>
              <a:rPr lang="en-US" sz="1400" dirty="0">
                <a:solidFill>
                  <a:srgbClr val="000000"/>
                </a:solidFill>
              </a:rPr>
              <a:t>')</a:t>
            </a:r>
          </a:p>
          <a:p>
            <a:pPr marL="0" lvl="0" indent="317500" rtl="0">
              <a:lnSpc>
                <a:spcPct val="135000"/>
              </a:lnSpc>
              <a:spcBef>
                <a:spcPts val="0"/>
              </a:spcBef>
              <a:buNone/>
            </a:pPr>
            <a:r>
              <a:rPr lang="en-US" sz="1400" dirty="0">
                <a:solidFill>
                  <a:srgbClr val="000000"/>
                </a:solidFill>
              </a:rPr>
              <a:t>sentence = </a:t>
            </a:r>
            <a:r>
              <a:rPr lang="en-US" sz="1400" dirty="0" err="1">
                <a:solidFill>
                  <a:srgbClr val="000000"/>
                </a:solidFill>
              </a:rPr>
              <a:t>self.getParameter</a:t>
            </a:r>
            <a:r>
              <a:rPr lang="en-US" sz="1400" dirty="0">
                <a:solidFill>
                  <a:srgbClr val="000000"/>
                </a:solidFill>
              </a:rPr>
              <a:t>("say")</a:t>
            </a:r>
          </a:p>
          <a:p>
            <a:pPr marL="0" lvl="0" indent="317500" rtl="0">
              <a:lnSpc>
                <a:spcPct val="135000"/>
              </a:lnSpc>
              <a:spcBef>
                <a:spcPts val="0"/>
              </a:spcBef>
              <a:buNone/>
            </a:pPr>
            <a:r>
              <a:rPr lang="en-US" sz="1400" dirty="0" err="1">
                <a:solidFill>
                  <a:srgbClr val="999999"/>
                </a:solidFill>
              </a:rPr>
              <a:t>self</a:t>
            </a:r>
            <a:r>
              <a:rPr lang="en-US" sz="1400" dirty="0" err="1">
                <a:solidFill>
                  <a:srgbClr val="000000"/>
                </a:solidFill>
              </a:rPr>
              <a:t>.tts.post.say</a:t>
            </a:r>
            <a:r>
              <a:rPr lang="en-US" sz="1400" dirty="0">
                <a:solidFill>
                  <a:srgbClr val="000000"/>
                </a:solidFill>
              </a:rPr>
              <a:t>(</a:t>
            </a:r>
            <a:r>
              <a:rPr lang="en-US" sz="1400" dirty="0" err="1">
                <a:solidFill>
                  <a:srgbClr val="000000"/>
                </a:solidFill>
              </a:rPr>
              <a:t>str</a:t>
            </a:r>
            <a:r>
              <a:rPr lang="en-US" sz="1400" dirty="0">
                <a:solidFill>
                  <a:srgbClr val="000000"/>
                </a:solidFill>
              </a:rPr>
              <a:t>(sentence))</a:t>
            </a:r>
          </a:p>
          <a:p>
            <a:pPr marL="0" lvl="0" indent="317500" rtl="0">
              <a:lnSpc>
                <a:spcPct val="135000"/>
              </a:lnSpc>
              <a:spcBef>
                <a:spcPts val="0"/>
              </a:spcBef>
              <a:buNone/>
            </a:pPr>
            <a:r>
              <a:rPr lang="en-US" sz="1400" dirty="0" err="1">
                <a:solidFill>
                  <a:srgbClr val="999999"/>
                </a:solidFill>
              </a:rPr>
              <a:t>self</a:t>
            </a:r>
            <a:r>
              <a:rPr lang="en-US" sz="1400" dirty="0" err="1">
                <a:solidFill>
                  <a:schemeClr val="dk1"/>
                </a:solidFill>
              </a:rPr>
              <a:t>.onStopped</a:t>
            </a:r>
            <a:r>
              <a:rPr lang="en-US" sz="1400" dirty="0">
                <a:solidFill>
                  <a:schemeClr val="dk1"/>
                </a:solidFill>
              </a:rPr>
              <a:t>()</a:t>
            </a:r>
          </a:p>
          <a:p>
            <a:pPr marL="0" lvl="0" indent="0" rtl="0">
              <a:lnSpc>
                <a:spcPct val="115000"/>
              </a:lnSpc>
              <a:spcBef>
                <a:spcPts val="0"/>
              </a:spcBef>
              <a:buNone/>
            </a:pPr>
            <a:endParaRPr dirty="0">
              <a:solidFill>
                <a:srgbClr val="1E4E79"/>
              </a:solidFill>
            </a:endParaRPr>
          </a:p>
        </p:txBody>
      </p:sp>
      <p:sp>
        <p:nvSpPr>
          <p:cNvPr id="926" name="Shape 92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rtl="0">
              <a:lnSpc>
                <a:spcPct val="100000"/>
              </a:lnSpc>
              <a:spcBef>
                <a:spcPts val="0"/>
              </a:spcBef>
              <a:buClr>
                <a:schemeClr val="dk1"/>
              </a:buClr>
              <a:buSzPct val="34782"/>
              <a:buFont typeface="Arial"/>
              <a:buNone/>
            </a:pPr>
            <a:r>
              <a:rPr lang="en-US" sz="2300">
                <a:solidFill>
                  <a:schemeClr val="dk2"/>
                </a:solidFill>
              </a:rPr>
              <a:t>演習　オリジナルSayボックス２</a:t>
            </a:r>
          </a:p>
        </p:txBody>
      </p:sp>
      <p:sp>
        <p:nvSpPr>
          <p:cNvPr id="927" name="Shape 92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marL="0" lvl="0" indent="0" rtl="0">
              <a:lnSpc>
                <a:spcPct val="90000"/>
              </a:lnSpc>
              <a:spcBef>
                <a:spcPts val="0"/>
              </a:spcBef>
              <a:buNone/>
            </a:pPr>
            <a:r>
              <a:rPr lang="en-US">
                <a:solidFill>
                  <a:schemeClr val="lt1"/>
                </a:solidFill>
              </a:rPr>
              <a:t>Ex　Pythonプログラミングをしてみよう</a:t>
            </a:r>
          </a:p>
        </p:txBody>
      </p:sp>
      <p:sp>
        <p:nvSpPr>
          <p:cNvPr id="928" name="Shape 9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78</a:t>
            </a:fld>
            <a:endParaRPr lang="en-US"/>
          </a:p>
        </p:txBody>
      </p:sp>
      <p:pic>
        <p:nvPicPr>
          <p:cNvPr id="929" name="Shape 929"/>
          <p:cNvPicPr preferRelativeResize="0"/>
          <p:nvPr/>
        </p:nvPicPr>
        <p:blipFill>
          <a:blip r:embed="rId3">
            <a:alphaModFix/>
          </a:blip>
          <a:stretch>
            <a:fillRect/>
          </a:stretch>
        </p:blipFill>
        <p:spPr>
          <a:xfrm>
            <a:off x="6625698" y="3674772"/>
            <a:ext cx="3203171" cy="2755772"/>
          </a:xfrm>
          <a:prstGeom prst="rect">
            <a:avLst/>
          </a:prstGeom>
          <a:noFill/>
          <a:ln>
            <a:noFill/>
          </a:ln>
        </p:spPr>
      </p:pic>
      <p:pic>
        <p:nvPicPr>
          <p:cNvPr id="930" name="Shape 93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931" name="Shape 93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15000"/>
              </a:lnSpc>
              <a:spcBef>
                <a:spcPts val="0"/>
              </a:spcBef>
              <a:buNone/>
            </a:pPr>
            <a:r>
              <a:rPr lang="en-US">
                <a:solidFill>
                  <a:srgbClr val="1E4E79"/>
                </a:solidFill>
              </a:rPr>
              <a:t>作成したPythonボックスを以下のように接続し、実行するとNAOが「オリジナルボックスだよー」と喋るはずです。</a:t>
            </a: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endParaRPr>
              <a:solidFill>
                <a:srgbClr val="1E4E79"/>
              </a:solidFill>
            </a:endParaRPr>
          </a:p>
          <a:p>
            <a:pPr marL="0" lvl="0" indent="0" rtl="0">
              <a:lnSpc>
                <a:spcPct val="115000"/>
              </a:lnSpc>
              <a:spcBef>
                <a:spcPts val="0"/>
              </a:spcBef>
              <a:buNone/>
            </a:pPr>
            <a:r>
              <a:rPr lang="en-US">
                <a:solidFill>
                  <a:srgbClr val="1E4E79"/>
                </a:solidFill>
              </a:rPr>
              <a:t>このように、まだPythonに慣れていなくとも既存のボックスのコードを参考にすることで、オジリナルのPythonボックスが</a:t>
            </a:r>
            <a:r>
              <a:rPr lang="en-US"/>
              <a:t>簡単に</a:t>
            </a:r>
            <a:r>
              <a:rPr lang="en-US">
                <a:solidFill>
                  <a:srgbClr val="1E4E79"/>
                </a:solidFill>
              </a:rPr>
              <a:t>作成できます。</a:t>
            </a:r>
          </a:p>
        </p:txBody>
      </p:sp>
      <p:sp>
        <p:nvSpPr>
          <p:cNvPr id="937" name="Shape 937"/>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marL="215900" lvl="0" indent="-101600" rtl="0">
              <a:lnSpc>
                <a:spcPct val="100000"/>
              </a:lnSpc>
              <a:spcBef>
                <a:spcPts val="0"/>
              </a:spcBef>
              <a:buClr>
                <a:schemeClr val="dk1"/>
              </a:buClr>
              <a:buSzPct val="34782"/>
              <a:buFont typeface="Arial"/>
              <a:buNone/>
            </a:pPr>
            <a:r>
              <a:rPr lang="en-US" sz="2300">
                <a:solidFill>
                  <a:schemeClr val="dk2"/>
                </a:solidFill>
              </a:rPr>
              <a:t>演習　オリジナルSayボックス３</a:t>
            </a:r>
          </a:p>
        </p:txBody>
      </p:sp>
      <p:sp>
        <p:nvSpPr>
          <p:cNvPr id="938" name="Shape 938"/>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marL="0" lvl="0" indent="0" rtl="0">
              <a:lnSpc>
                <a:spcPct val="90000"/>
              </a:lnSpc>
              <a:spcBef>
                <a:spcPts val="0"/>
              </a:spcBef>
              <a:buNone/>
            </a:pPr>
            <a:r>
              <a:rPr lang="en-US">
                <a:solidFill>
                  <a:schemeClr val="lt1"/>
                </a:solidFill>
              </a:rPr>
              <a:t>Ex　Pythonプログラミングをしてみよう</a:t>
            </a:r>
          </a:p>
        </p:txBody>
      </p:sp>
      <p:sp>
        <p:nvSpPr>
          <p:cNvPr id="939" name="Shape 93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79</a:t>
            </a:fld>
            <a:endParaRPr lang="en-US"/>
          </a:p>
        </p:txBody>
      </p:sp>
      <p:pic>
        <p:nvPicPr>
          <p:cNvPr id="940" name="Shape 940"/>
          <p:cNvPicPr preferRelativeResize="0"/>
          <p:nvPr/>
        </p:nvPicPr>
        <p:blipFill>
          <a:blip r:embed="rId3">
            <a:alphaModFix/>
          </a:blip>
          <a:stretch>
            <a:fillRect/>
          </a:stretch>
        </p:blipFill>
        <p:spPr>
          <a:xfrm>
            <a:off x="1067494" y="2840895"/>
            <a:ext cx="5488900" cy="2108007"/>
          </a:xfrm>
          <a:prstGeom prst="rect">
            <a:avLst/>
          </a:prstGeom>
          <a:noFill/>
          <a:ln>
            <a:noFill/>
          </a:ln>
        </p:spPr>
      </p:pic>
      <p:pic>
        <p:nvPicPr>
          <p:cNvPr id="941" name="Shape 941"/>
          <p:cNvPicPr preferRelativeResize="0"/>
          <p:nvPr/>
        </p:nvPicPr>
        <p:blipFill>
          <a:blip r:embed="rId4">
            <a:alphaModFix/>
          </a:blip>
          <a:stretch>
            <a:fillRect/>
          </a:stretch>
        </p:blipFill>
        <p:spPr>
          <a:xfrm>
            <a:off x="7596711" y="2840907"/>
            <a:ext cx="2424661" cy="2108007"/>
          </a:xfrm>
          <a:prstGeom prst="rect">
            <a:avLst/>
          </a:prstGeom>
          <a:noFill/>
          <a:ln>
            <a:noFill/>
          </a:ln>
        </p:spPr>
      </p:pic>
      <p:pic>
        <p:nvPicPr>
          <p:cNvPr id="942" name="Shape 94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943" name="Shape 943"/>
          <p:cNvPicPr preferRelativeResize="0"/>
          <p:nvPr/>
        </p:nvPicPr>
        <p:blipFill>
          <a:blip r:embed="rId6">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graphicFrame>
        <p:nvGraphicFramePr>
          <p:cNvPr id="3" name="表 2"/>
          <p:cNvGraphicFramePr>
            <a:graphicFrameLocks noGrp="1"/>
          </p:cNvGraphicFramePr>
          <p:nvPr>
            <p:extLst>
              <p:ext uri="{D42A27DB-BD31-4B8C-83A1-F6EECF244321}">
                <p14:modId xmlns:p14="http://schemas.microsoft.com/office/powerpoint/2010/main" val="842556874"/>
              </p:ext>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10617959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smtClean="0"/>
              <a:t>\</a:t>
            </a:r>
            <a:r>
              <a:rPr kumimoji="1" lang="en-US" altLang="ja-JP" dirty="0" err="1" smtClean="0"/>
              <a:t>rspd</a:t>
            </a:r>
            <a:r>
              <a:rPr kumimoji="1" lang="en-US" altLang="ja-JP" dirty="0" smtClean="0"/>
              <a:t>=105\ </a:t>
            </a:r>
            <a:r>
              <a:rPr kumimoji="1" lang="ja-JP" altLang="en-US" dirty="0" smtClean="0"/>
              <a:t>喋る早さ</a:t>
            </a:r>
            <a:endParaRPr kumimoji="1" lang="en-US" altLang="ja-JP" dirty="0"/>
          </a:p>
          <a:p>
            <a:r>
              <a:rPr kumimoji="1" lang="en-US" altLang="ja-JP" dirty="0" smtClean="0"/>
              <a:t>\</a:t>
            </a:r>
            <a:r>
              <a:rPr kumimoji="1" lang="en-US" altLang="ja-JP" dirty="0" err="1" smtClean="0"/>
              <a:t>vct</a:t>
            </a:r>
            <a:r>
              <a:rPr kumimoji="1" lang="en-US" altLang="ja-JP" dirty="0" smtClean="0"/>
              <a:t>=120\ </a:t>
            </a:r>
            <a:r>
              <a:rPr kumimoji="1" lang="ja-JP" altLang="en-US" dirty="0" smtClean="0"/>
              <a:t>声の高さ</a:t>
            </a:r>
            <a:endParaRPr kumimoji="1" lang="en-US" altLang="ja-JP" dirty="0" smtClean="0"/>
          </a:p>
          <a:p>
            <a:r>
              <a:rPr kumimoji="1" lang="en-US" altLang="ja-JP" dirty="0" smtClean="0"/>
              <a:t>\pau=1000\ </a:t>
            </a:r>
            <a:r>
              <a:rPr kumimoji="1" lang="ja-JP" altLang="en-US" dirty="0" smtClean="0"/>
              <a:t>間</a:t>
            </a:r>
            <a:endParaRPr kumimoji="1" lang="en-US" altLang="ja-JP" dirty="0" smtClean="0"/>
          </a:p>
          <a:p>
            <a:r>
              <a:rPr kumimoji="1" lang="en-US" altLang="ja-JP" dirty="0"/>
              <a:t>\</a:t>
            </a:r>
            <a:r>
              <a:rPr kumimoji="1" lang="en-US" altLang="ja-JP" dirty="0" smtClean="0"/>
              <a:t>pau=50\ </a:t>
            </a:r>
            <a:r>
              <a:rPr kumimoji="1" lang="ja-JP" altLang="en-US" dirty="0" smtClean="0"/>
              <a:t>ボリューム</a:t>
            </a:r>
            <a:endParaRPr kumimoji="1" lang="en-US" altLang="ja-JP"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ja-JP" altLang="en-US" dirty="0" smtClean="0"/>
              <a:t>イントネーション調節用コマンド</a:t>
            </a:r>
            <a:endParaRPr kumimoji="1" lang="ja-JP" altLang="en-US" dirty="0"/>
          </a:p>
        </p:txBody>
      </p:sp>
    </p:spTree>
    <p:extLst>
      <p:ext uri="{BB962C8B-B14F-4D97-AF65-F5344CB8AC3E}">
        <p14:creationId xmlns:p14="http://schemas.microsoft.com/office/powerpoint/2010/main" val="14727290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smtClean="0"/>
              <a:t>‘Launchpad/Hour’&gt;=12&amp;&amp;’Launchpad/Minute’==30&amp;&amp;(‘Launchpad/</a:t>
            </a:r>
            <a:r>
              <a:rPr kumimoji="1" lang="en-US" altLang="ja-JP" dirty="0" err="1" smtClean="0"/>
              <a:t>FocusedActivity</a:t>
            </a:r>
            <a:r>
              <a:rPr kumimoji="1" lang="en-US" altLang="ja-JP" dirty="0" smtClean="0"/>
              <a:t>’!=“</a:t>
            </a:r>
            <a:r>
              <a:rPr kumimoji="1" lang="ja-JP" altLang="en-US" dirty="0" smtClean="0"/>
              <a:t>ｱﾌﾟﾘｹｰｼｮﾝ</a:t>
            </a:r>
            <a:r>
              <a:rPr kumimoji="1" lang="en-US" altLang="ja-JP" dirty="0" smtClean="0"/>
              <a:t>ID/</a:t>
            </a:r>
            <a:r>
              <a:rPr kumimoji="1" lang="en-US" altLang="ja-JP" dirty="0" err="1" smtClean="0"/>
              <a:t>behavior.xar</a:t>
            </a:r>
            <a:r>
              <a:rPr kumimoji="1" lang="ja-JP" altLang="en-US" dirty="0" smtClean="0"/>
              <a:t>ファイルがあるフォルダ名</a:t>
            </a:r>
            <a:r>
              <a:rPr kumimoji="1" lang="en-US" altLang="ja-JP" dirty="0" smtClean="0"/>
              <a:t>”)~60</a:t>
            </a:r>
            <a:endParaRPr kumimoji="1"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ja-JP" altLang="en-US" dirty="0" smtClean="0"/>
              <a:t>トリガー条件</a:t>
            </a:r>
            <a:endParaRPr kumimoji="1" lang="ja-JP" altLang="en-US" dirty="0"/>
          </a:p>
        </p:txBody>
      </p:sp>
    </p:spTree>
    <p:extLst>
      <p:ext uri="{BB962C8B-B14F-4D97-AF65-F5344CB8AC3E}">
        <p14:creationId xmlns:p14="http://schemas.microsoft.com/office/powerpoint/2010/main" val="1640634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dirty="0" err="1" smtClean="0"/>
              <a:t>qicli</a:t>
            </a:r>
            <a:r>
              <a:rPr kumimoji="1" lang="en-US" altLang="ja-JP" dirty="0" smtClean="0"/>
              <a:t> call </a:t>
            </a:r>
            <a:r>
              <a:rPr kumimoji="1" lang="en-US" altLang="ja-JP" dirty="0" err="1" smtClean="0"/>
              <a:t>ALAutonomousLife.switchFocus</a:t>
            </a:r>
            <a:r>
              <a:rPr kumimoji="1" lang="en-US" altLang="ja-JP" dirty="0" smtClean="0"/>
              <a:t> “</a:t>
            </a:r>
            <a:r>
              <a:rPr kumimoji="1" lang="ja-JP" altLang="en-US" dirty="0" smtClean="0"/>
              <a:t>ｱﾌﾟﾘｹｰｼｮﾝ</a:t>
            </a:r>
            <a:r>
              <a:rPr kumimoji="1" lang="en-US" altLang="ja-JP" dirty="0" smtClean="0"/>
              <a:t>ID/</a:t>
            </a:r>
            <a:r>
              <a:rPr kumimoji="1" lang="en-US" altLang="ja-JP" dirty="0" err="1" smtClean="0"/>
              <a:t>behavior.xar</a:t>
            </a:r>
            <a:r>
              <a:rPr kumimoji="1" lang="ja-JP" altLang="en-US" dirty="0" smtClean="0"/>
              <a:t>ﾌｧｲﾙがあるﾌｫﾙﾀﾞ名</a:t>
            </a:r>
            <a:r>
              <a:rPr kumimoji="1" lang="en-US" altLang="ja-JP" dirty="0" smtClean="0"/>
              <a:t>”</a:t>
            </a:r>
            <a:endParaRPr kumimoji="1"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en-US" altLang="ja-JP" dirty="0" err="1" smtClean="0"/>
              <a:t>qicli</a:t>
            </a:r>
            <a:r>
              <a:rPr kumimoji="1" lang="ja-JP" altLang="en-US" dirty="0" smtClean="0"/>
              <a:t>コマンド</a:t>
            </a:r>
            <a:endParaRPr kumimoji="1" lang="ja-JP" altLang="en-US" dirty="0"/>
          </a:p>
        </p:txBody>
      </p:sp>
    </p:spTree>
    <p:extLst>
      <p:ext uri="{BB962C8B-B14F-4D97-AF65-F5344CB8AC3E}">
        <p14:creationId xmlns:p14="http://schemas.microsoft.com/office/powerpoint/2010/main" val="1409693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err="1" smtClean="0"/>
              <a:t>self.beMan</a:t>
            </a:r>
            <a:r>
              <a:rPr kumimoji="1" lang="en-US" altLang="ja-JP" dirty="0" smtClean="0"/>
              <a:t> = </a:t>
            </a:r>
            <a:r>
              <a:rPr kumimoji="1" lang="en-US" altLang="ja-JP" dirty="0" err="1" smtClean="0"/>
              <a:t>ALProxy</a:t>
            </a:r>
            <a:r>
              <a:rPr kumimoji="1" lang="en-US" altLang="ja-JP" dirty="0" smtClean="0"/>
              <a:t>(“</a:t>
            </a:r>
            <a:r>
              <a:rPr kumimoji="1" lang="en-US" altLang="ja-JP" dirty="0" err="1" smtClean="0"/>
              <a:t>ALBehaviorManager</a:t>
            </a:r>
            <a:r>
              <a:rPr kumimoji="1" lang="en-US" altLang="ja-JP" dirty="0" smtClean="0"/>
              <a:t>”)</a:t>
            </a:r>
          </a:p>
          <a:p>
            <a:r>
              <a:rPr kumimoji="1" lang="en-US" altLang="ja-JP" dirty="0" err="1" smtClean="0"/>
              <a:t>Self.beMan.runBehavior</a:t>
            </a:r>
            <a:r>
              <a:rPr kumimoji="1" lang="en-US" altLang="ja-JP" dirty="0" smtClean="0"/>
              <a:t>(“</a:t>
            </a:r>
            <a:r>
              <a:rPr kumimoji="1" lang="ja-JP" altLang="en-US" dirty="0" smtClean="0"/>
              <a:t>ｱﾌﾟﾘｹｰｼｮﾝ</a:t>
            </a:r>
            <a:r>
              <a:rPr kumimoji="1" lang="en-US" altLang="ja-JP" dirty="0" smtClean="0"/>
              <a:t>ID/</a:t>
            </a:r>
            <a:r>
              <a:rPr kumimoji="1" lang="en-US" altLang="ja-JP" dirty="0" err="1" smtClean="0"/>
              <a:t>behavior.xar</a:t>
            </a:r>
            <a:r>
              <a:rPr kumimoji="1" lang="ja-JP" altLang="en-US" dirty="0" smtClean="0"/>
              <a:t>ﾌｧｲﾙがあるﾌｫﾙﾀﾞ名</a:t>
            </a:r>
            <a:r>
              <a:rPr kumimoji="1" lang="en-US" altLang="ja-JP" dirty="0" smtClean="0"/>
              <a:t>”)</a:t>
            </a:r>
            <a:endParaRPr kumimoji="1"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en-US" altLang="ja-JP" dirty="0" smtClean="0"/>
              <a:t>ALBehaviorManager.runBehavior(“ID/behaviorName”)</a:t>
            </a:r>
            <a:endParaRPr kumimoji="1" lang="ja-JP" altLang="en-US" dirty="0"/>
          </a:p>
        </p:txBody>
      </p:sp>
    </p:spTree>
    <p:extLst>
      <p:ext uri="{BB962C8B-B14F-4D97-AF65-F5344CB8AC3E}">
        <p14:creationId xmlns:p14="http://schemas.microsoft.com/office/powerpoint/2010/main" val="2062972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err="1" smtClean="0"/>
              <a:t>goto</a:t>
            </a:r>
            <a:r>
              <a:rPr kumimoji="1" lang="en-US" altLang="ja-JP" dirty="0" smtClean="0"/>
              <a:t> (name)</a:t>
            </a:r>
          </a:p>
          <a:p>
            <a:r>
              <a:rPr kumimoji="1" lang="en-US" altLang="ja-JP" dirty="0" err="1" smtClean="0"/>
              <a:t>goto</a:t>
            </a:r>
            <a:r>
              <a:rPr kumimoji="1" lang="en-US" altLang="ja-JP" dirty="0" smtClean="0"/>
              <a:t> (number)</a:t>
            </a:r>
            <a:endParaRPr kumimoji="1"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en-US" altLang="ja-JP" dirty="0" smtClean="0"/>
              <a:t>Timeline (</a:t>
            </a:r>
            <a:r>
              <a:rPr kumimoji="1" lang="en-US" altLang="ja-JP" dirty="0" err="1" smtClean="0"/>
              <a:t>goto</a:t>
            </a:r>
            <a:r>
              <a:rPr kumimoji="1" lang="en-US" altLang="ja-JP" dirty="0" smtClean="0"/>
              <a:t> Box)</a:t>
            </a:r>
            <a:endParaRPr kumimoji="1" lang="ja-JP" altLang="en-US" dirty="0"/>
          </a:p>
        </p:txBody>
      </p:sp>
    </p:spTree>
    <p:extLst>
      <p:ext uri="{BB962C8B-B14F-4D97-AF65-F5344CB8AC3E}">
        <p14:creationId xmlns:p14="http://schemas.microsoft.com/office/powerpoint/2010/main" val="167411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lang="en-US" altLang="ja-JP" dirty="0" err="1"/>
              <a:t>QiMessaging</a:t>
            </a:r>
            <a:r>
              <a:rPr lang="en-US" altLang="ja-JP" dirty="0"/>
              <a:t> JavaScript</a:t>
            </a:r>
            <a:r>
              <a:rPr lang="ja-JP" altLang="en-US" dirty="0"/>
              <a:t>ライブラリを読み込んである</a:t>
            </a:r>
            <a:r>
              <a:rPr lang="en-US" altLang="ja-JP" dirty="0"/>
              <a:t>HTML</a:t>
            </a:r>
            <a:r>
              <a:rPr lang="ja-JP" altLang="en-US" dirty="0"/>
              <a:t>ファイルを</a:t>
            </a:r>
            <a:r>
              <a:rPr lang="en-US" altLang="ja-JP" dirty="0" err="1"/>
              <a:t>UIWebView</a:t>
            </a:r>
            <a:r>
              <a:rPr lang="ja-JP" altLang="en-US" dirty="0"/>
              <a:t>で開く</a:t>
            </a:r>
          </a:p>
          <a:p>
            <a:r>
              <a:rPr lang="en-US" altLang="ja-JP" dirty="0" err="1"/>
              <a:t>WebViewJavascriptBridge</a:t>
            </a:r>
            <a:r>
              <a:rPr lang="ja-JP" altLang="en-US" dirty="0"/>
              <a:t>を利用して</a:t>
            </a:r>
            <a:r>
              <a:rPr lang="en-US" altLang="ja-JP" dirty="0" err="1"/>
              <a:t>ObjC</a:t>
            </a:r>
            <a:r>
              <a:rPr lang="ja-JP" altLang="en-US" dirty="0"/>
              <a:t>と</a:t>
            </a:r>
            <a:r>
              <a:rPr lang="en-US" altLang="ja-JP" dirty="0" err="1"/>
              <a:t>javascript</a:t>
            </a:r>
            <a:r>
              <a:rPr lang="ja-JP" altLang="en-US" dirty="0"/>
              <a:t>を</a:t>
            </a:r>
            <a:r>
              <a:rPr lang="en-US" altLang="ja-JP" dirty="0"/>
              <a:t>bridge</a:t>
            </a:r>
            <a:r>
              <a:rPr lang="ja-JP" altLang="en-US" dirty="0"/>
              <a:t>させる</a:t>
            </a:r>
          </a:p>
          <a:p>
            <a:r>
              <a:rPr lang="en-US" altLang="ja-JP" dirty="0"/>
              <a:t>JavaScript</a:t>
            </a:r>
            <a:r>
              <a:rPr lang="ja-JP" altLang="en-US" dirty="0"/>
              <a:t>の命令を実行することで</a:t>
            </a:r>
            <a:r>
              <a:rPr lang="en-US" altLang="ja-JP" dirty="0"/>
              <a:t>Pepper</a:t>
            </a:r>
            <a:r>
              <a:rPr lang="ja-JP" altLang="en-US" dirty="0"/>
              <a:t>の</a:t>
            </a:r>
            <a:r>
              <a:rPr lang="en-US" altLang="ja-JP" dirty="0" err="1"/>
              <a:t>NAOqi</a:t>
            </a:r>
            <a:r>
              <a:rPr lang="ja-JP" altLang="en-US" dirty="0"/>
              <a:t>の</a:t>
            </a:r>
            <a:r>
              <a:rPr lang="en-US" altLang="ja-JP" dirty="0"/>
              <a:t>API</a:t>
            </a:r>
            <a:r>
              <a:rPr lang="ja-JP" altLang="en-US" dirty="0"/>
              <a:t>に対して操作コマンドを送る、または</a:t>
            </a:r>
            <a:r>
              <a:rPr lang="en-US" altLang="ja-JP" dirty="0"/>
              <a:t>pepper</a:t>
            </a:r>
            <a:r>
              <a:rPr lang="ja-JP" altLang="en-US" dirty="0"/>
              <a:t>のイベントを受け取って</a:t>
            </a:r>
            <a:r>
              <a:rPr lang="en-US" altLang="ja-JP" dirty="0" err="1"/>
              <a:t>ObjC</a:t>
            </a:r>
            <a:r>
              <a:rPr lang="ja-JP" altLang="en-US" dirty="0"/>
              <a:t>の処理を</a:t>
            </a:r>
            <a:r>
              <a:rPr lang="ja-JP" altLang="en-US" dirty="0" smtClean="0"/>
              <a:t>呼び出す</a:t>
            </a:r>
            <a:r>
              <a:rPr lang="en-US" altLang="ja-JP" dirty="0" smtClean="0"/>
              <a:t/>
            </a:r>
            <a:br>
              <a:rPr lang="en-US" altLang="ja-JP" dirty="0" smtClean="0"/>
            </a:br>
            <a:r>
              <a:rPr kumimoji="1" lang="en-US" altLang="ja-JP" dirty="0" smtClean="0"/>
              <a:t/>
            </a:r>
            <a:br>
              <a:rPr kumimoji="1" lang="en-US" altLang="ja-JP" dirty="0" smtClean="0"/>
            </a:br>
            <a:endParaRPr kumimoji="1" lang="en-US" altLang="ja-JP" dirty="0"/>
          </a:p>
          <a:p>
            <a:r>
              <a:rPr lang="en-US" altLang="ja-JP" dirty="0" smtClean="0"/>
              <a:t>iOS</a:t>
            </a:r>
            <a:r>
              <a:rPr lang="ja-JP" altLang="en-US" dirty="0"/>
              <a:t>から</a:t>
            </a:r>
            <a:r>
              <a:rPr lang="en-US" altLang="ja-JP" dirty="0"/>
              <a:t>Pepper</a:t>
            </a:r>
            <a:r>
              <a:rPr lang="ja-JP" altLang="en-US" dirty="0"/>
              <a:t>に命令を送る</a:t>
            </a:r>
          </a:p>
          <a:p>
            <a:r>
              <a:rPr lang="en-US" altLang="ja-JP" dirty="0" err="1"/>
              <a:t>QiSession</a:t>
            </a:r>
            <a:r>
              <a:rPr lang="ja-JP" altLang="en-US" dirty="0"/>
              <a:t>を生成して</a:t>
            </a:r>
            <a:r>
              <a:rPr lang="en-US" altLang="ja-JP" dirty="0"/>
              <a:t>pepper</a:t>
            </a:r>
            <a:r>
              <a:rPr lang="ja-JP" altLang="en-US" dirty="0"/>
              <a:t>とリアルタイムチャット接続を確立する</a:t>
            </a:r>
          </a:p>
          <a:p>
            <a:r>
              <a:rPr lang="en-US" altLang="ja-JP" dirty="0"/>
              <a:t>pepper</a:t>
            </a:r>
            <a:r>
              <a:rPr lang="ja-JP" altLang="en-US" dirty="0"/>
              <a:t>に命令を送るために</a:t>
            </a:r>
            <a:r>
              <a:rPr lang="en-US" altLang="ja-JP" dirty="0" err="1"/>
              <a:t>ALProxy</a:t>
            </a:r>
            <a:r>
              <a:rPr lang="ja-JP" altLang="en-US" dirty="0"/>
              <a:t>のインスタンスを保持</a:t>
            </a:r>
          </a:p>
          <a:p>
            <a:r>
              <a:rPr lang="ja-JP" altLang="en-US" dirty="0" smtClean="0"/>
              <a:t>登録したメソッドを</a:t>
            </a:r>
            <a:r>
              <a:rPr lang="en-US" altLang="ja-JP" dirty="0" err="1" smtClean="0"/>
              <a:t>ObjC</a:t>
            </a:r>
            <a:r>
              <a:rPr lang="ja-JP" altLang="en-US" dirty="0" smtClean="0"/>
              <a:t>で呼び出す</a:t>
            </a:r>
            <a:r>
              <a:rPr kumimoji="1" lang="en-US" altLang="ja-JP" dirty="0" smtClean="0"/>
              <a:t/>
            </a:r>
            <a:br>
              <a:rPr kumimoji="1" lang="en-US" altLang="ja-JP" dirty="0" smtClean="0"/>
            </a:br>
            <a:endParaRPr kumimoji="1" lang="en-US" altLang="ja-JP" dirty="0" smtClean="0"/>
          </a:p>
          <a:p>
            <a:endParaRPr kumimoji="1" lang="en-US" altLang="ja-JP" dirty="0"/>
          </a:p>
          <a:p>
            <a:r>
              <a:rPr kumimoji="1" lang="ja-JP" altLang="en-US" dirty="0" smtClean="0"/>
              <a:t>参考</a:t>
            </a:r>
            <a:r>
              <a:rPr kumimoji="1" lang="en-US" altLang="ja-JP" dirty="0" smtClean="0"/>
              <a:t>URL</a:t>
            </a:r>
          </a:p>
          <a:p>
            <a:r>
              <a:rPr kumimoji="1" lang="en-US" altLang="ja-JP" dirty="0"/>
              <a:t>http://satoshin2071.github.io/</a:t>
            </a:r>
            <a:r>
              <a:rPr kumimoji="1" lang="en-US" altLang="ja-JP" dirty="0" err="1"/>
              <a:t>qimessagingdeiostopepperwoxiang-hu-niyaritorisurusanpuru</a:t>
            </a:r>
            <a:r>
              <a:rPr kumimoji="1" lang="en-US" altLang="ja-JP" dirty="0" smtClean="0"/>
              <a:t>/</a:t>
            </a:r>
            <a:br>
              <a:rPr kumimoji="1" lang="en-US" altLang="ja-JP" dirty="0" smtClean="0"/>
            </a:br>
            <a:endParaRPr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en-US" altLang="ja-JP" dirty="0" smtClean="0"/>
              <a:t>iOS </a:t>
            </a:r>
            <a:r>
              <a:rPr kumimoji="1" lang="ja-JP" altLang="en-US" dirty="0" smtClean="0"/>
              <a:t>アプリケーションとの連動方法</a:t>
            </a:r>
            <a:endParaRPr kumimoji="1" lang="ja-JP" altLang="en-US" dirty="0"/>
          </a:p>
        </p:txBody>
      </p:sp>
    </p:spTree>
    <p:extLst>
      <p:ext uri="{BB962C8B-B14F-4D97-AF65-F5344CB8AC3E}">
        <p14:creationId xmlns:p14="http://schemas.microsoft.com/office/powerpoint/2010/main" val="21126096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lang="en-US" altLang="ja-JP" dirty="0" smtClean="0"/>
              <a:t>&lt;head&gt;&lt;/head&gt;</a:t>
            </a:r>
            <a:r>
              <a:rPr lang="ja-JP" altLang="en-US" dirty="0" smtClean="0"/>
              <a:t>に</a:t>
            </a:r>
            <a:endParaRPr lang="en-US" altLang="ja-JP" dirty="0" smtClean="0"/>
          </a:p>
          <a:p>
            <a:r>
              <a:rPr lang="en-US" altLang="ja-JP" dirty="0" smtClean="0"/>
              <a:t>&lt;</a:t>
            </a:r>
            <a:r>
              <a:rPr lang="en-US" altLang="ja-JP" dirty="0"/>
              <a:t>script </a:t>
            </a:r>
            <a:r>
              <a:rPr lang="en-US" altLang="ja-JP" dirty="0" err="1"/>
              <a:t>src</a:t>
            </a:r>
            <a:r>
              <a:rPr lang="en-US" altLang="ja-JP" dirty="0"/>
              <a:t>="/libs/</a:t>
            </a:r>
            <a:r>
              <a:rPr lang="en-US" altLang="ja-JP" dirty="0" err="1"/>
              <a:t>qimessaging</a:t>
            </a:r>
            <a:r>
              <a:rPr lang="en-US" altLang="ja-JP" dirty="0"/>
              <a:t>/1.0/</a:t>
            </a:r>
            <a:r>
              <a:rPr lang="en-US" altLang="ja-JP" dirty="0" err="1"/>
              <a:t>qimessaging.js</a:t>
            </a:r>
            <a:r>
              <a:rPr lang="en-US" altLang="ja-JP" dirty="0"/>
              <a:t>"&gt;&lt;/script&gt; </a:t>
            </a:r>
            <a:endParaRPr lang="en-US" altLang="ja-JP" dirty="0" smtClean="0"/>
          </a:p>
          <a:p>
            <a:r>
              <a:rPr lang="en-US" altLang="ja-JP" dirty="0" err="1" smtClean="0"/>
              <a:t>javascript</a:t>
            </a:r>
            <a:r>
              <a:rPr lang="ja-JP" altLang="en-US" dirty="0" smtClean="0"/>
              <a:t>ファイルに</a:t>
            </a:r>
            <a:endParaRPr lang="en-US" altLang="ja-JP" dirty="0" smtClean="0"/>
          </a:p>
          <a:p>
            <a:r>
              <a:rPr lang="en-US" altLang="ja-JP" dirty="0"/>
              <a:t/>
            </a:r>
            <a:br>
              <a:rPr lang="en-US" altLang="ja-JP" dirty="0"/>
            </a:br>
            <a:r>
              <a:rPr lang="en-US" altLang="ja-JP" dirty="0" err="1"/>
              <a:t>var</a:t>
            </a:r>
            <a:r>
              <a:rPr lang="en-US" altLang="ja-JP" dirty="0"/>
              <a:t> session = new </a:t>
            </a:r>
            <a:r>
              <a:rPr lang="en-US" altLang="ja-JP" dirty="0" err="1"/>
              <a:t>QiSession</a:t>
            </a:r>
            <a:r>
              <a:rPr lang="en-US" altLang="ja-JP" dirty="0" smtClean="0"/>
              <a:t>();</a:t>
            </a:r>
            <a:br>
              <a:rPr lang="en-US" altLang="ja-JP" dirty="0" smtClean="0"/>
            </a:br>
            <a:r>
              <a:rPr lang="en-US" altLang="ja-JP" dirty="0" smtClean="0"/>
              <a:t> </a:t>
            </a:r>
            <a:r>
              <a:rPr lang="en-US" altLang="ja-JP" dirty="0"/>
              <a:t>function </a:t>
            </a:r>
            <a:r>
              <a:rPr lang="en-US" altLang="ja-JP" dirty="0" err="1"/>
              <a:t>sampleButtonClicked</a:t>
            </a:r>
            <a:r>
              <a:rPr lang="en-US" altLang="ja-JP" dirty="0"/>
              <a:t>() </a:t>
            </a:r>
            <a:r>
              <a:rPr lang="en-US" altLang="ja-JP" dirty="0" smtClean="0"/>
              <a:t>{</a:t>
            </a:r>
            <a:br>
              <a:rPr lang="en-US" altLang="ja-JP" dirty="0" smtClean="0"/>
            </a:br>
            <a:r>
              <a:rPr lang="en-US" altLang="ja-JP" dirty="0" smtClean="0"/>
              <a:t>  </a:t>
            </a:r>
            <a:r>
              <a:rPr lang="en-US" altLang="ja-JP" dirty="0" err="1" smtClean="0"/>
              <a:t>session.service</a:t>
            </a:r>
            <a:r>
              <a:rPr lang="en-US" altLang="ja-JP" dirty="0"/>
              <a:t>("</a:t>
            </a:r>
            <a:r>
              <a:rPr lang="en-US" altLang="ja-JP" dirty="0" err="1"/>
              <a:t>ALMemory</a:t>
            </a:r>
            <a:r>
              <a:rPr lang="en-US" altLang="ja-JP" dirty="0"/>
              <a:t>").done(function (</a:t>
            </a:r>
            <a:r>
              <a:rPr lang="en-US" altLang="ja-JP" dirty="0" err="1"/>
              <a:t>ALMemory</a:t>
            </a:r>
            <a:r>
              <a:rPr lang="en-US" altLang="ja-JP" dirty="0"/>
              <a:t>) </a:t>
            </a:r>
            <a:r>
              <a:rPr lang="en-US" altLang="ja-JP" dirty="0" smtClean="0"/>
              <a:t>{</a:t>
            </a:r>
            <a:br>
              <a:rPr lang="en-US" altLang="ja-JP" dirty="0" smtClean="0"/>
            </a:br>
            <a:r>
              <a:rPr lang="en-US" altLang="ja-JP" dirty="0" smtClean="0"/>
              <a:t>   </a:t>
            </a:r>
            <a:r>
              <a:rPr lang="en-US" altLang="ja-JP" dirty="0" err="1" smtClean="0"/>
              <a:t>console.log</a:t>
            </a:r>
            <a:r>
              <a:rPr lang="en-US" altLang="ja-JP" dirty="0"/>
              <a:t>("</a:t>
            </a:r>
            <a:r>
              <a:rPr lang="en-US" altLang="ja-JP" dirty="0" err="1"/>
              <a:t>ALMemory</a:t>
            </a:r>
            <a:r>
              <a:rPr lang="ja-JP" altLang="en-US" dirty="0"/>
              <a:t>取得成功</a:t>
            </a:r>
            <a:r>
              <a:rPr lang="en-US" altLang="ja-JP" dirty="0" smtClean="0"/>
              <a:t>");</a:t>
            </a:r>
            <a:br>
              <a:rPr lang="en-US" altLang="ja-JP" dirty="0" smtClean="0"/>
            </a:br>
            <a:r>
              <a:rPr lang="en-US" altLang="ja-JP" dirty="0" smtClean="0"/>
              <a:t>   </a:t>
            </a:r>
            <a:r>
              <a:rPr lang="en-US" altLang="ja-JP" dirty="0" err="1" smtClean="0"/>
              <a:t>ALMemory.raiseEvent</a:t>
            </a:r>
            <a:r>
              <a:rPr lang="en-US" altLang="ja-JP" dirty="0"/>
              <a:t>("</a:t>
            </a:r>
            <a:r>
              <a:rPr lang="en-US" altLang="ja-JP" dirty="0" err="1"/>
              <a:t>PepperQiMessaging</a:t>
            </a:r>
            <a:r>
              <a:rPr lang="en-US" altLang="ja-JP" dirty="0"/>
              <a:t>/</a:t>
            </a:r>
            <a:r>
              <a:rPr lang="en-US" altLang="ja-JP" dirty="0" err="1"/>
              <a:t>fromtablet</a:t>
            </a:r>
            <a:r>
              <a:rPr lang="en-US" altLang="ja-JP" dirty="0"/>
              <a:t>", "</a:t>
            </a:r>
            <a:r>
              <a:rPr lang="ja-JP" altLang="en-US" dirty="0"/>
              <a:t>押したね</a:t>
            </a:r>
            <a:r>
              <a:rPr lang="en-US" altLang="ja-JP" dirty="0" smtClean="0"/>
              <a:t>");</a:t>
            </a:r>
            <a:br>
              <a:rPr lang="en-US" altLang="ja-JP" dirty="0" smtClean="0"/>
            </a:br>
            <a:r>
              <a:rPr lang="en-US" altLang="ja-JP" dirty="0" smtClean="0"/>
              <a:t> });</a:t>
            </a:r>
            <a:br>
              <a:rPr lang="en-US" altLang="ja-JP" dirty="0" smtClean="0"/>
            </a:br>
            <a:r>
              <a:rPr lang="en-US" altLang="ja-JP" dirty="0" smtClean="0"/>
              <a:t>}</a:t>
            </a:r>
          </a:p>
          <a:p>
            <a:r>
              <a:rPr kumimoji="1" lang="ja-JP" altLang="en-US" dirty="0" smtClean="0">
                <a:solidFill>
                  <a:schemeClr val="tx1"/>
                </a:solidFill>
              </a:rPr>
              <a:t>と記述</a:t>
            </a:r>
            <a:endParaRPr kumimoji="1" lang="en-US" altLang="ja-JP" dirty="0" smtClean="0">
              <a:solidFill>
                <a:schemeClr val="tx1"/>
              </a:solidFill>
              <a:hlinkClick r:id="rId3"/>
            </a:endParaRPr>
          </a:p>
          <a:p>
            <a:endParaRPr kumimoji="1" lang="en-US" altLang="ja-JP" dirty="0" smtClean="0">
              <a:hlinkClick r:id="rId3"/>
            </a:endParaRPr>
          </a:p>
          <a:p>
            <a:r>
              <a:rPr kumimoji="1" lang="ja-JP" altLang="en-US" dirty="0" smtClean="0">
                <a:hlinkClick r:id="rId3"/>
              </a:rPr>
              <a:t>参考</a:t>
            </a:r>
            <a:r>
              <a:rPr kumimoji="1" lang="en-US" altLang="ja-JP" dirty="0" smtClean="0">
                <a:hlinkClick r:id="rId3"/>
              </a:rPr>
              <a:t>URL</a:t>
            </a:r>
            <a:br>
              <a:rPr kumimoji="1" lang="en-US" altLang="ja-JP" dirty="0" smtClean="0">
                <a:hlinkClick r:id="rId3"/>
              </a:rPr>
            </a:br>
            <a:r>
              <a:rPr kumimoji="1" lang="en-US" altLang="ja-JP" dirty="0" smtClean="0">
                <a:hlinkClick r:id="rId3"/>
              </a:rPr>
              <a:t>https</a:t>
            </a:r>
            <a:r>
              <a:rPr kumimoji="1" lang="en-US" altLang="ja-JP" dirty="0">
                <a:hlinkClick r:id="rId3"/>
              </a:rPr>
              <a:t>://</a:t>
            </a:r>
            <a:r>
              <a:rPr kumimoji="1" lang="en-US" altLang="ja-JP" dirty="0" smtClean="0">
                <a:hlinkClick r:id="rId3"/>
              </a:rPr>
              <a:t>qiita.com/Atelier-Akihabara/items/716e88b306db12751c9b</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en-US" altLang="ja-JP" dirty="0" smtClean="0"/>
              <a:t>iOS </a:t>
            </a:r>
            <a:r>
              <a:rPr kumimoji="1" lang="ja-JP" altLang="en-US" dirty="0" smtClean="0"/>
              <a:t>アプリケーションとの連動方法</a:t>
            </a:r>
            <a:endParaRPr kumimoji="1" lang="ja-JP" altLang="en-US" dirty="0"/>
          </a:p>
        </p:txBody>
      </p:sp>
    </p:spTree>
    <p:extLst>
      <p:ext uri="{BB962C8B-B14F-4D97-AF65-F5344CB8AC3E}">
        <p14:creationId xmlns:p14="http://schemas.microsoft.com/office/powerpoint/2010/main" val="11532313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75042" y="3001119"/>
            <a:ext cx="8520832" cy="2246769"/>
          </a:xfrm>
          <a:prstGeom prst="rect">
            <a:avLst/>
          </a:prstGeom>
        </p:spPr>
        <p:txBody>
          <a:bodyPr wrap="square">
            <a:spAutoFit/>
          </a:bodyPr>
          <a:lstStyle/>
          <a:p>
            <a:endParaRPr lang="ja-JP" altLang="en-US" dirty="0"/>
          </a:p>
          <a:p>
            <a:r>
              <a:rPr lang="ja-JP" altLang="en-US" dirty="0">
                <a:solidFill>
                  <a:schemeClr val="bg1"/>
                </a:solidFill>
              </a:rPr>
              <a:t>発行日　　2017年2月14日　第1版　発行</a:t>
            </a:r>
          </a:p>
          <a:p>
            <a:endParaRPr lang="ja-JP" altLang="en-US" dirty="0">
              <a:solidFill>
                <a:schemeClr val="bg1"/>
              </a:solidFill>
            </a:endParaRPr>
          </a:p>
          <a:p>
            <a:r>
              <a:rPr lang="ja-JP" altLang="en-US" dirty="0">
                <a:solidFill>
                  <a:schemeClr val="bg1"/>
                </a:solidFill>
              </a:rPr>
              <a:t>執　筆　　大栄機工</a:t>
            </a:r>
          </a:p>
          <a:p>
            <a:endParaRPr lang="ja-JP" altLang="en-US" dirty="0">
              <a:solidFill>
                <a:schemeClr val="bg1"/>
              </a:solidFill>
            </a:endParaRPr>
          </a:p>
          <a:p>
            <a:r>
              <a:rPr lang="ja-JP" altLang="en-US" dirty="0">
                <a:solidFill>
                  <a:schemeClr val="bg1"/>
                </a:solidFill>
              </a:rPr>
              <a:t>連絡先　　大阪市淀川区新高4-10-29</a:t>
            </a:r>
          </a:p>
          <a:p>
            <a:r>
              <a:rPr lang="ja-JP" altLang="en-US" dirty="0">
                <a:solidFill>
                  <a:schemeClr val="bg1"/>
                </a:solidFill>
              </a:rPr>
              <a:t>　　　　　06-6399-7436</a:t>
            </a:r>
          </a:p>
          <a:p>
            <a:r>
              <a:rPr lang="ja-JP" altLang="en-US" dirty="0">
                <a:solidFill>
                  <a:schemeClr val="bg1"/>
                </a:solidFill>
              </a:rPr>
              <a:t>　　　　　http://daiei-kikou.com/</a:t>
            </a:r>
          </a:p>
          <a:p>
            <a:endParaRPr lang="ja-JP" altLang="en-US" dirty="0">
              <a:solidFill>
                <a:schemeClr val="bg1"/>
              </a:solidFill>
            </a:endParaRPr>
          </a:p>
          <a:p>
            <a:r>
              <a:rPr lang="ja-JP" altLang="en-US" dirty="0">
                <a:solidFill>
                  <a:schemeClr val="bg1"/>
                </a:solidFill>
              </a:rPr>
              <a:t>        </a:t>
            </a:r>
            <a:r>
              <a:rPr lang="en-US" altLang="ja-JP" dirty="0" smtClean="0">
                <a:solidFill>
                  <a:schemeClr val="bg1"/>
                </a:solidFill>
              </a:rPr>
              <a:t>※</a:t>
            </a:r>
            <a:r>
              <a:rPr lang="ja-JP" altLang="en-US" dirty="0" smtClean="0">
                <a:solidFill>
                  <a:schemeClr val="bg1"/>
                </a:solidFill>
              </a:rPr>
              <a:t>　許可</a:t>
            </a:r>
            <a:r>
              <a:rPr lang="ja-JP" altLang="en-US" dirty="0">
                <a:solidFill>
                  <a:schemeClr val="bg1"/>
                </a:solidFill>
              </a:rPr>
              <a:t>無く</a:t>
            </a:r>
            <a:r>
              <a:rPr lang="ja-JP" altLang="en-US" dirty="0" smtClean="0">
                <a:solidFill>
                  <a:schemeClr val="bg1"/>
                </a:solidFill>
              </a:rPr>
              <a:t>第三者</a:t>
            </a:r>
            <a:r>
              <a:rPr lang="ja-JP" altLang="en-US" dirty="0">
                <a:solidFill>
                  <a:schemeClr val="bg1"/>
                </a:solidFill>
              </a:rPr>
              <a:t>への譲渡、オークションへの出品、無断転載などはお辞め下さい。</a:t>
            </a:r>
          </a:p>
        </p:txBody>
      </p:sp>
    </p:spTree>
    <p:extLst>
      <p:ext uri="{BB962C8B-B14F-4D97-AF65-F5344CB8AC3E}">
        <p14:creationId xmlns:p14="http://schemas.microsoft.com/office/powerpoint/2010/main" val="470916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ext uri="{D42A27DB-BD31-4B8C-83A1-F6EECF244321}">
                <p14:modId xmlns:p14="http://schemas.microsoft.com/office/powerpoint/2010/main" val="887144905"/>
              </p:ext>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8550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2724</TotalTime>
  <Words>4489</Words>
  <Application>Microsoft Macintosh PowerPoint</Application>
  <PresentationFormat>ユーザー設定</PresentationFormat>
  <Paragraphs>1238</Paragraphs>
  <Slides>87</Slides>
  <Notes>82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87</vt:i4>
      </vt:variant>
    </vt:vector>
  </HeadingPairs>
  <TitlesOfParts>
    <vt:vector size="93" baseType="lpstr">
      <vt:lpstr>Calibri</vt:lpstr>
      <vt:lpstr>MS Gothic</vt:lpstr>
      <vt:lpstr>MS PGothic</vt:lpstr>
      <vt:lpstr>ＭＳ Ｐゴシック</vt:lpstr>
      <vt:lpstr>Arial</vt:lpstr>
      <vt:lpstr>Office テーマ</vt:lpstr>
      <vt:lpstr>PowerPoint プレゼンテーション</vt:lpstr>
      <vt:lpstr>PowerPoint プレゼンテーション</vt:lpstr>
      <vt:lpstr>はじめに</vt:lpstr>
      <vt:lpstr>PowerPoint プレゼンテーション</vt:lpstr>
      <vt:lpstr>PowerPoint プレゼンテーション</vt:lpstr>
      <vt:lpstr>PowerPoint プレゼンテーション</vt:lpstr>
      <vt:lpstr>各部の名称</vt:lpstr>
      <vt:lpstr>各ウィンドウの機能</vt:lpstr>
      <vt:lpstr>ボタンの機能説明</vt:lpstr>
      <vt:lpstr>ChoregrapheとNAOを接続する</vt:lpstr>
      <vt:lpstr>各種ファイルの役割</vt:lpstr>
      <vt:lpstr>プロジェクトの保存</vt:lpstr>
      <vt:lpstr>プロジェクトファイルを開く</vt:lpstr>
      <vt:lpstr>アプリのタイトルやID、バージョン、言語</vt:lpstr>
      <vt:lpstr>音声認識でアプリを起動</vt:lpstr>
      <vt:lpstr>ロボアプリケーションタブからのインストール</vt:lpstr>
      <vt:lpstr>バーチャルロボットと実機</vt:lpstr>
      <vt:lpstr>NAOを動かしてみよう</vt:lpstr>
      <vt:lpstr>Sayボックス</vt:lpstr>
      <vt:lpstr>アプリケーションの実行</vt:lpstr>
      <vt:lpstr>好きな言葉をしゃべらせる</vt:lpstr>
      <vt:lpstr>ボックスの入出力</vt:lpstr>
      <vt:lpstr>ボックスの情報を見る</vt:lpstr>
      <vt:lpstr>Helloボックス</vt:lpstr>
      <vt:lpstr>Helloボックス</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Animated Sayボックス　概要</vt:lpstr>
      <vt:lpstr>Animated Sayボックス　概要</vt:lpstr>
      <vt:lpstr>Animated Sayボックス　タグの利用</vt:lpstr>
      <vt:lpstr>Animated Sayボックス　タグの利用</vt:lpstr>
      <vt:lpstr>Face Trackerボックス</vt:lpstr>
      <vt:lpstr>Speech Reco.ボックス</vt:lpstr>
      <vt:lpstr>Switch Caseボックス</vt:lpstr>
      <vt:lpstr>ボックスのエラー</vt:lpstr>
      <vt:lpstr>Tactileとは触覚のこと</vt:lpstr>
      <vt:lpstr>Diagramボックス</vt:lpstr>
      <vt:lpstr>PowerPoint プレゼンテーション</vt:lpstr>
      <vt:lpstr>ボックスに入出力を追加する（1/3）</vt:lpstr>
      <vt:lpstr>ボックスに入出力を追加する（2/3）</vt:lpstr>
      <vt:lpstr>ボックスに入出力を追加する（3/3）</vt:lpstr>
      <vt:lpstr>フローダイアグラムボックスのパラメータ化（1/4）</vt:lpstr>
      <vt:lpstr>フローダイアグラムボックスのパラメータ化（2/4）</vt:lpstr>
      <vt:lpstr>フローダイアグラムボックスのパラメータ化（3/4）</vt:lpstr>
      <vt:lpstr>フローダイアグラムボックスのパラメータ化（4/4）</vt:lpstr>
      <vt:lpstr>Ifボックス（1/2）</vt:lpstr>
      <vt:lpstr>Ifボックス（2/2）</vt:lpstr>
      <vt:lpstr>Counterボックス</vt:lpstr>
      <vt:lpstr>条件分岐：Switch Case</vt:lpstr>
      <vt:lpstr>Only Ones, Wait for Signals</vt:lpstr>
      <vt:lpstr>Wait, Delay, Timer</vt:lpstr>
      <vt:lpstr>入出力の記号の意味（1/2）</vt:lpstr>
      <vt:lpstr>入出力の記号の意味（2/2）</vt:lpstr>
      <vt:lpstr>例題</vt:lpstr>
      <vt:lpstr>Diagram Boxを用いた死活処理</vt:lpstr>
      <vt:lpstr>いくつかの起動方法</vt:lpstr>
      <vt:lpstr>Dialogの特徴</vt:lpstr>
      <vt:lpstr>トピックファイルの作成</vt:lpstr>
      <vt:lpstr>トピックファイルの利用方法</vt:lpstr>
      <vt:lpstr>いろんな受け答え（１/２）</vt:lpstr>
      <vt:lpstr>いろんな受け答え（２/２）</vt:lpstr>
      <vt:lpstr>会話の流れ　サブルール</vt:lpstr>
      <vt:lpstr>メモリイベントとの連携</vt:lpstr>
      <vt:lpstr>様々なリアクション</vt:lpstr>
      <vt:lpstr>外部ボックスとの連携</vt:lpstr>
      <vt:lpstr>導入</vt:lpstr>
      <vt:lpstr>作成１</vt:lpstr>
      <vt:lpstr>作成２</vt:lpstr>
      <vt:lpstr>メソッド　入力</vt:lpstr>
      <vt:lpstr>メソッド　ロードとアンロード</vt:lpstr>
      <vt:lpstr>ビルトイン関数　出力</vt:lpstr>
      <vt:lpstr>ビルトイン関数　パラメータ</vt:lpstr>
      <vt:lpstr>ビルトイン関数　ログ</vt:lpstr>
      <vt:lpstr>演習　オリジナルSayボックス１</vt:lpstr>
      <vt:lpstr>演習　オリジナルSayボックス２</vt:lpstr>
      <vt:lpstr>演習　オリジナルSayボックス３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44</cp:revision>
  <cp:lastPrinted>2017-01-06T01:29:15Z</cp:lastPrinted>
  <dcterms:modified xsi:type="dcterms:W3CDTF">2018-05-31T07:46:05Z</dcterms:modified>
</cp:coreProperties>
</file>